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0" r:id="rId9"/>
    <p:sldId id="269" r:id="rId10"/>
    <p:sldId id="275" r:id="rId11"/>
    <p:sldId id="276" r:id="rId12"/>
    <p:sldId id="277" r:id="rId13"/>
    <p:sldId id="278" r:id="rId14"/>
    <p:sldId id="262" r:id="rId15"/>
    <p:sldId id="268" r:id="rId16"/>
    <p:sldId id="263" r:id="rId17"/>
    <p:sldId id="265" r:id="rId18"/>
    <p:sldId id="270" r:id="rId19"/>
    <p:sldId id="271" r:id="rId20"/>
    <p:sldId id="272" r:id="rId21"/>
    <p:sldId id="273" r:id="rId22"/>
    <p:sldId id="274" r:id="rId23"/>
    <p:sldId id="279" r:id="rId24"/>
    <p:sldId id="280" r:id="rId25"/>
    <p:sldId id="281" r:id="rId26"/>
    <p:sldId id="282" r:id="rId27"/>
    <p:sldId id="285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9900"/>
    <a:srgbClr val="009900"/>
    <a:srgbClr val="FF66CC"/>
    <a:srgbClr val="FF99CC"/>
    <a:srgbClr val="CC6600"/>
    <a:srgbClr val="FF66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dLbl>
              <c:idx val="5"/>
              <c:layout>
                <c:manualLayout>
                  <c:x val="0.18212500000000001"/>
                  <c:y val="-0.14206594488189025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err="1">
                        <a:latin typeface="Times New Roman" pitchFamily="18" charset="0"/>
                        <a:cs typeface="Times New Roman" pitchFamily="18" charset="0"/>
                      </a:rPr>
                      <a:t>recursos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600" dirty="0" err="1">
                        <a:latin typeface="Times New Roman" pitchFamily="18" charset="0"/>
                        <a:cs typeface="Times New Roman" pitchFamily="18" charset="0"/>
                      </a:rPr>
                      <a:t>propios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
46%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es-ES"/>
              </a:p>
            </c:txPr>
            <c:showCatName val="1"/>
            <c:showPercent val="1"/>
            <c:showLeaderLines val="1"/>
          </c:dLbls>
          <c:cat>
            <c:strRef>
              <c:f>Hoja1!$A$2:$A$7</c:f>
              <c:strCache>
                <c:ptCount val="6"/>
                <c:pt idx="0">
                  <c:v>reservas</c:v>
                </c:pt>
                <c:pt idx="1">
                  <c:v>capital suscrito</c:v>
                </c:pt>
                <c:pt idx="2">
                  <c:v>provisiones técnicas</c:v>
                </c:pt>
                <c:pt idx="3">
                  <c:v>resultados negativos</c:v>
                </c:pt>
                <c:pt idx="4">
                  <c:v>Socios desembolso</c:v>
                </c:pt>
                <c:pt idx="5">
                  <c:v>recursos propios</c:v>
                </c:pt>
              </c:strCache>
            </c:strRef>
          </c:cat>
          <c:val>
            <c:numRef>
              <c:f>Hoja1!$B$2:$B$7</c:f>
              <c:numCache>
                <c:formatCode>0%</c:formatCode>
                <c:ptCount val="6"/>
                <c:pt idx="0">
                  <c:v>1.0000000000000028E-2</c:v>
                </c:pt>
                <c:pt idx="1">
                  <c:v>0.24000000000000021</c:v>
                </c:pt>
                <c:pt idx="2">
                  <c:v>0.25</c:v>
                </c:pt>
                <c:pt idx="3">
                  <c:v>1.0000000000000028E-2</c:v>
                </c:pt>
                <c:pt idx="4">
                  <c:v>1.0000000000000028E-2</c:v>
                </c:pt>
                <c:pt idx="5">
                  <c:v>0.45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noFill/>
    <a:ln>
      <a:noFill/>
    </a:ln>
    <a:scene3d>
      <a:camera prst="orthographicFront"/>
      <a:lightRig rig="threePt" dir="t"/>
    </a:scene3d>
    <a:sp3d>
      <a:bevelT w="165100" prst="coolSlant"/>
    </a:sp3d>
  </c:spPr>
  <c:txPr>
    <a:bodyPr/>
    <a:lstStyle/>
    <a:p>
      <a:pPr>
        <a:defRPr sz="1800"/>
      </a:pPr>
      <a:endParaRPr lang="es-E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F01B41-6D5F-4EDA-AFDD-136DDADB3E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3304C8B-65A9-4F07-A4E1-F960395A9012}">
      <dgm:prSet phldrT="[Texto]"/>
      <dgm:spPr>
        <a:solidFill>
          <a:srgbClr val="009900"/>
        </a:solidFill>
      </dgm:spPr>
      <dgm:t>
        <a:bodyPr/>
        <a:lstStyle/>
        <a:p>
          <a:r>
            <a:rPr lang="es-ES" dirty="0" smtClean="0"/>
            <a:t>Consejo de Administración</a:t>
          </a:r>
          <a:endParaRPr lang="es-ES" dirty="0"/>
        </a:p>
      </dgm:t>
    </dgm:pt>
    <dgm:pt modelId="{BF75126D-6245-4E88-9BD2-533B1A0C4AA4}" type="parTrans" cxnId="{75D17A0C-D503-4F1A-8806-A111D32D0D94}">
      <dgm:prSet/>
      <dgm:spPr/>
      <dgm:t>
        <a:bodyPr/>
        <a:lstStyle/>
        <a:p>
          <a:endParaRPr lang="es-ES"/>
        </a:p>
      </dgm:t>
    </dgm:pt>
    <dgm:pt modelId="{6287B5D6-CE0E-43A9-A866-25B8260D2C89}" type="sibTrans" cxnId="{75D17A0C-D503-4F1A-8806-A111D32D0D94}">
      <dgm:prSet/>
      <dgm:spPr/>
      <dgm:t>
        <a:bodyPr/>
        <a:lstStyle/>
        <a:p>
          <a:endParaRPr lang="es-ES"/>
        </a:p>
      </dgm:t>
    </dgm:pt>
    <dgm:pt modelId="{318D7540-7EC3-41C0-BAB6-05E476B3D2C9}" type="pres">
      <dgm:prSet presAssocID="{DBF01B41-6D5F-4EDA-AFDD-136DDADB3E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B015501F-30AB-4DDA-852E-3254571793D6}" type="pres">
      <dgm:prSet presAssocID="{13304C8B-65A9-4F07-A4E1-F960395A9012}" presName="hierRoot1" presStyleCnt="0">
        <dgm:presLayoutVars>
          <dgm:hierBranch val="init"/>
        </dgm:presLayoutVars>
      </dgm:prSet>
      <dgm:spPr/>
    </dgm:pt>
    <dgm:pt modelId="{D652B5C2-D08B-4EE2-A413-CC2C13B711F9}" type="pres">
      <dgm:prSet presAssocID="{13304C8B-65A9-4F07-A4E1-F960395A9012}" presName="rootComposite1" presStyleCnt="0"/>
      <dgm:spPr/>
    </dgm:pt>
    <dgm:pt modelId="{24F61C88-7DD4-4D4A-BD82-1F0F1E41B23B}" type="pres">
      <dgm:prSet presAssocID="{13304C8B-65A9-4F07-A4E1-F960395A9012}" presName="rootText1" presStyleLbl="node0" presStyleIdx="0" presStyleCnt="1" custScaleY="26145" custLinFactNeighborX="-2109" custLinFactNeighborY="-9925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6B9046B-29FE-415D-AFA0-0C7A5D396748}" type="pres">
      <dgm:prSet presAssocID="{13304C8B-65A9-4F07-A4E1-F960395A9012}" presName="rootConnector1" presStyleLbl="node1" presStyleIdx="0" presStyleCnt="0"/>
      <dgm:spPr/>
      <dgm:t>
        <a:bodyPr/>
        <a:lstStyle/>
        <a:p>
          <a:endParaRPr lang="es-ES"/>
        </a:p>
      </dgm:t>
    </dgm:pt>
    <dgm:pt modelId="{3BFBC9A2-6D3C-4169-A038-5FC98A61ECBD}" type="pres">
      <dgm:prSet presAssocID="{13304C8B-65A9-4F07-A4E1-F960395A9012}" presName="hierChild2" presStyleCnt="0"/>
      <dgm:spPr/>
    </dgm:pt>
    <dgm:pt modelId="{DED44F9D-BB3A-480E-9C3D-8E04E6FCD053}" type="pres">
      <dgm:prSet presAssocID="{13304C8B-65A9-4F07-A4E1-F960395A9012}" presName="hierChild3" presStyleCnt="0"/>
      <dgm:spPr/>
    </dgm:pt>
  </dgm:ptLst>
  <dgm:cxnLst>
    <dgm:cxn modelId="{CEA40DDF-A14A-4C8B-A00C-DC405CEDF909}" type="presOf" srcId="{13304C8B-65A9-4F07-A4E1-F960395A9012}" destId="{24F61C88-7DD4-4D4A-BD82-1F0F1E41B23B}" srcOrd="0" destOrd="0" presId="urn:microsoft.com/office/officeart/2005/8/layout/orgChart1"/>
    <dgm:cxn modelId="{E00E47B1-F01A-4C1A-B2FD-6E8E9314BA42}" type="presOf" srcId="{13304C8B-65A9-4F07-A4E1-F960395A9012}" destId="{36B9046B-29FE-415D-AFA0-0C7A5D396748}" srcOrd="1" destOrd="0" presId="urn:microsoft.com/office/officeart/2005/8/layout/orgChart1"/>
    <dgm:cxn modelId="{75D17A0C-D503-4F1A-8806-A111D32D0D94}" srcId="{DBF01B41-6D5F-4EDA-AFDD-136DDADB3EF1}" destId="{13304C8B-65A9-4F07-A4E1-F960395A9012}" srcOrd="0" destOrd="0" parTransId="{BF75126D-6245-4E88-9BD2-533B1A0C4AA4}" sibTransId="{6287B5D6-CE0E-43A9-A866-25B8260D2C89}"/>
    <dgm:cxn modelId="{3A12A4EB-FC06-49DB-9F78-3ADC6950964A}" type="presOf" srcId="{DBF01B41-6D5F-4EDA-AFDD-136DDADB3EF1}" destId="{318D7540-7EC3-41C0-BAB6-05E476B3D2C9}" srcOrd="0" destOrd="0" presId="urn:microsoft.com/office/officeart/2005/8/layout/orgChart1"/>
    <dgm:cxn modelId="{A988AA1D-B0BE-46EC-83A2-B383764FCD89}" type="presParOf" srcId="{318D7540-7EC3-41C0-BAB6-05E476B3D2C9}" destId="{B015501F-30AB-4DDA-852E-3254571793D6}" srcOrd="0" destOrd="0" presId="urn:microsoft.com/office/officeart/2005/8/layout/orgChart1"/>
    <dgm:cxn modelId="{2DF59F07-1511-40EE-A53A-EA39766638C1}" type="presParOf" srcId="{B015501F-30AB-4DDA-852E-3254571793D6}" destId="{D652B5C2-D08B-4EE2-A413-CC2C13B711F9}" srcOrd="0" destOrd="0" presId="urn:microsoft.com/office/officeart/2005/8/layout/orgChart1"/>
    <dgm:cxn modelId="{3B82B8A2-20EA-47FE-B5C4-65BDDBE1EE16}" type="presParOf" srcId="{D652B5C2-D08B-4EE2-A413-CC2C13B711F9}" destId="{24F61C88-7DD4-4D4A-BD82-1F0F1E41B23B}" srcOrd="0" destOrd="0" presId="urn:microsoft.com/office/officeart/2005/8/layout/orgChart1"/>
    <dgm:cxn modelId="{3CC3AC2B-C5F1-422C-B96A-ADD8E1456384}" type="presParOf" srcId="{D652B5C2-D08B-4EE2-A413-CC2C13B711F9}" destId="{36B9046B-29FE-415D-AFA0-0C7A5D396748}" srcOrd="1" destOrd="0" presId="urn:microsoft.com/office/officeart/2005/8/layout/orgChart1"/>
    <dgm:cxn modelId="{C02456AB-4C5C-478F-B850-F903C201F7A4}" type="presParOf" srcId="{B015501F-30AB-4DDA-852E-3254571793D6}" destId="{3BFBC9A2-6D3C-4169-A038-5FC98A61ECBD}" srcOrd="1" destOrd="0" presId="urn:microsoft.com/office/officeart/2005/8/layout/orgChart1"/>
    <dgm:cxn modelId="{6041F612-3D51-4C56-B7E5-3313AED45761}" type="presParOf" srcId="{B015501F-30AB-4DDA-852E-3254571793D6}" destId="{DED44F9D-BB3A-480E-9C3D-8E04E6FCD053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C4EC2F-979D-4ED3-BA22-78DDBBDECBA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36AEDE-9D43-4D5D-818D-18A24A2D03B6}">
      <dgm:prSet phldrT="[Texto]"/>
      <dgm:spPr>
        <a:solidFill>
          <a:srgbClr val="FF0000"/>
        </a:solidFill>
      </dgm:spPr>
      <dgm:t>
        <a:bodyPr/>
        <a:lstStyle/>
        <a:p>
          <a:r>
            <a:rPr lang="es-ES" dirty="0" smtClean="0"/>
            <a:t>Director General</a:t>
          </a:r>
          <a:endParaRPr lang="es-ES" dirty="0"/>
        </a:p>
      </dgm:t>
    </dgm:pt>
    <dgm:pt modelId="{471440F5-77C8-4C13-AE31-BDFE5EF29B59}" type="parTrans" cxnId="{6A9B00E7-CBB9-4509-B4F7-3696B30D001E}">
      <dgm:prSet/>
      <dgm:spPr/>
      <dgm:t>
        <a:bodyPr/>
        <a:lstStyle/>
        <a:p>
          <a:endParaRPr lang="es-ES"/>
        </a:p>
      </dgm:t>
    </dgm:pt>
    <dgm:pt modelId="{E3C05F6E-D6AD-4371-A54A-20FBDF51CAA8}" type="sibTrans" cxnId="{6A9B00E7-CBB9-4509-B4F7-3696B30D001E}">
      <dgm:prSet/>
      <dgm:spPr/>
      <dgm:t>
        <a:bodyPr/>
        <a:lstStyle/>
        <a:p>
          <a:endParaRPr lang="es-ES"/>
        </a:p>
      </dgm:t>
    </dgm:pt>
    <dgm:pt modelId="{849A2CBE-7D80-40EC-9390-E242E7B98C1F}" type="asst">
      <dgm:prSet phldrT="[Texto]"/>
      <dgm:spPr>
        <a:solidFill>
          <a:srgbClr val="92D050"/>
        </a:solidFill>
      </dgm:spPr>
      <dgm:t>
        <a:bodyPr/>
        <a:lstStyle/>
        <a:p>
          <a:r>
            <a:rPr lang="es-ES" dirty="0" smtClean="0"/>
            <a:t>Secretaria</a:t>
          </a:r>
          <a:endParaRPr lang="es-ES" dirty="0"/>
        </a:p>
      </dgm:t>
    </dgm:pt>
    <dgm:pt modelId="{84C5849B-48AF-4ECD-A362-7434EED54B80}" type="parTrans" cxnId="{1392E310-93C9-4DFD-9039-F5B043FEE255}">
      <dgm:prSet/>
      <dgm:spPr/>
      <dgm:t>
        <a:bodyPr/>
        <a:lstStyle/>
        <a:p>
          <a:endParaRPr lang="es-ES"/>
        </a:p>
      </dgm:t>
    </dgm:pt>
    <dgm:pt modelId="{C06761B7-63DD-4C39-B47B-5FD45117589C}" type="sibTrans" cxnId="{1392E310-93C9-4DFD-9039-F5B043FEE255}">
      <dgm:prSet/>
      <dgm:spPr/>
      <dgm:t>
        <a:bodyPr/>
        <a:lstStyle/>
        <a:p>
          <a:endParaRPr lang="es-ES"/>
        </a:p>
      </dgm:t>
    </dgm:pt>
    <dgm:pt modelId="{72B1B45B-6DBF-4F0B-9528-97F1D0A58602}">
      <dgm:prSet phldrT="[Texto]"/>
      <dgm:spPr>
        <a:solidFill>
          <a:srgbClr val="FF66CC"/>
        </a:solidFill>
      </dgm:spPr>
      <dgm:t>
        <a:bodyPr/>
        <a:lstStyle/>
        <a:p>
          <a:r>
            <a:rPr lang="es-ES" dirty="0" smtClean="0"/>
            <a:t>Dirección de Control y Finanzas</a:t>
          </a:r>
          <a:endParaRPr lang="es-ES" dirty="0"/>
        </a:p>
      </dgm:t>
    </dgm:pt>
    <dgm:pt modelId="{904CF4B4-F354-4AE2-BE81-EF9828BEA7B6}" type="parTrans" cxnId="{3EBC957A-BB5D-42FA-8329-CAA0DCA5607C}">
      <dgm:prSet/>
      <dgm:spPr/>
      <dgm:t>
        <a:bodyPr/>
        <a:lstStyle/>
        <a:p>
          <a:endParaRPr lang="es-ES"/>
        </a:p>
      </dgm:t>
    </dgm:pt>
    <dgm:pt modelId="{EAEC4E61-0C44-45D7-BECB-1FEE15CAC765}" type="sibTrans" cxnId="{3EBC957A-BB5D-42FA-8329-CAA0DCA5607C}">
      <dgm:prSet/>
      <dgm:spPr/>
      <dgm:t>
        <a:bodyPr/>
        <a:lstStyle/>
        <a:p>
          <a:endParaRPr lang="es-ES"/>
        </a:p>
      </dgm:t>
    </dgm:pt>
    <dgm:pt modelId="{A46D8749-9F74-4767-9B68-27952DE34A9B}">
      <dgm:prSet phldrT="[Texto]"/>
      <dgm:spPr>
        <a:solidFill>
          <a:srgbClr val="FF66CC"/>
        </a:solidFill>
      </dgm:spPr>
      <dgm:t>
        <a:bodyPr/>
        <a:lstStyle/>
        <a:p>
          <a:r>
            <a:rPr lang="es-ES" dirty="0" smtClean="0"/>
            <a:t>Asesoría Jurídica</a:t>
          </a:r>
          <a:endParaRPr lang="es-ES" dirty="0"/>
        </a:p>
      </dgm:t>
    </dgm:pt>
    <dgm:pt modelId="{6A75BED5-9961-4184-B772-D78178C70B75}" type="parTrans" cxnId="{D726F053-F36A-4936-9AB5-4F068126F710}">
      <dgm:prSet/>
      <dgm:spPr/>
      <dgm:t>
        <a:bodyPr/>
        <a:lstStyle/>
        <a:p>
          <a:endParaRPr lang="es-ES"/>
        </a:p>
      </dgm:t>
    </dgm:pt>
    <dgm:pt modelId="{54E3D29F-5745-4841-A814-93EB5F760B7B}" type="sibTrans" cxnId="{D726F053-F36A-4936-9AB5-4F068126F710}">
      <dgm:prSet/>
      <dgm:spPr/>
      <dgm:t>
        <a:bodyPr/>
        <a:lstStyle/>
        <a:p>
          <a:endParaRPr lang="es-ES"/>
        </a:p>
      </dgm:t>
    </dgm:pt>
    <dgm:pt modelId="{CEF86DB3-1468-47AF-95DA-0FACC89FE507}">
      <dgm:prSet phldrT="[Texto]"/>
      <dgm:spPr>
        <a:solidFill>
          <a:srgbClr val="FF66CC"/>
        </a:solidFill>
      </dgm:spPr>
      <dgm:t>
        <a:bodyPr/>
        <a:lstStyle/>
        <a:p>
          <a:r>
            <a:rPr lang="es-ES" dirty="0" smtClean="0"/>
            <a:t>Dirección de Riesgos y Operaciones</a:t>
          </a:r>
          <a:endParaRPr lang="es-ES" dirty="0"/>
        </a:p>
      </dgm:t>
    </dgm:pt>
    <dgm:pt modelId="{F5A0B84E-C538-463A-9334-D3948DBFDFBD}" type="parTrans" cxnId="{23EB01C0-5CFA-41D3-B8FD-5BA3CF001A60}">
      <dgm:prSet/>
      <dgm:spPr/>
      <dgm:t>
        <a:bodyPr/>
        <a:lstStyle/>
        <a:p>
          <a:endParaRPr lang="es-ES"/>
        </a:p>
      </dgm:t>
    </dgm:pt>
    <dgm:pt modelId="{6ED605FF-1E59-4B57-A625-CFF50D202892}" type="sibTrans" cxnId="{23EB01C0-5CFA-41D3-B8FD-5BA3CF001A60}">
      <dgm:prSet/>
      <dgm:spPr/>
      <dgm:t>
        <a:bodyPr/>
        <a:lstStyle/>
        <a:p>
          <a:endParaRPr lang="es-ES"/>
        </a:p>
      </dgm:t>
    </dgm:pt>
    <dgm:pt modelId="{C88CCEE0-7BFA-4DA5-9F37-010D28575352}">
      <dgm:prSet phldrT="[Texto]"/>
      <dgm:spPr>
        <a:solidFill>
          <a:srgbClr val="FF66CC"/>
        </a:solidFill>
      </dgm:spPr>
      <dgm:t>
        <a:bodyPr/>
        <a:lstStyle/>
        <a:p>
          <a:r>
            <a:rPr lang="es-ES" dirty="0" smtClean="0"/>
            <a:t>Dirección Comercial</a:t>
          </a:r>
          <a:endParaRPr lang="es-ES" dirty="0"/>
        </a:p>
      </dgm:t>
    </dgm:pt>
    <dgm:pt modelId="{F6860A4A-EF10-4221-9A35-321B7B8E7066}" type="parTrans" cxnId="{51814427-A1F3-4E81-AE6A-E087607BACB1}">
      <dgm:prSet/>
      <dgm:spPr/>
      <dgm:t>
        <a:bodyPr/>
        <a:lstStyle/>
        <a:p>
          <a:endParaRPr lang="es-ES"/>
        </a:p>
      </dgm:t>
    </dgm:pt>
    <dgm:pt modelId="{365484F8-57A2-4E72-8FEE-80262126A184}" type="sibTrans" cxnId="{51814427-A1F3-4E81-AE6A-E087607BACB1}">
      <dgm:prSet/>
      <dgm:spPr/>
      <dgm:t>
        <a:bodyPr/>
        <a:lstStyle/>
        <a:p>
          <a:endParaRPr lang="es-ES"/>
        </a:p>
      </dgm:t>
    </dgm:pt>
    <dgm:pt modelId="{9BC8D77F-5653-4A54-8EEA-B1752D08890C}" type="pres">
      <dgm:prSet presAssocID="{6FC4EC2F-979D-4ED3-BA22-78DDBBDECBA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AAE2BC0-396C-441C-BFD7-6B834ED7D44C}" type="pres">
      <dgm:prSet presAssocID="{2B36AEDE-9D43-4D5D-818D-18A24A2D03B6}" presName="hierRoot1" presStyleCnt="0">
        <dgm:presLayoutVars>
          <dgm:hierBranch val="init"/>
        </dgm:presLayoutVars>
      </dgm:prSet>
      <dgm:spPr/>
    </dgm:pt>
    <dgm:pt modelId="{B58ACCFC-759C-4073-8498-71C1842397E2}" type="pres">
      <dgm:prSet presAssocID="{2B36AEDE-9D43-4D5D-818D-18A24A2D03B6}" presName="rootComposite1" presStyleCnt="0"/>
      <dgm:spPr/>
    </dgm:pt>
    <dgm:pt modelId="{F4899145-0B8E-4BA8-BE8B-F678C5156E8E}" type="pres">
      <dgm:prSet presAssocID="{2B36AEDE-9D43-4D5D-818D-18A24A2D03B6}" presName="rootText1" presStyleLbl="node0" presStyleIdx="0" presStyleCnt="1" custScaleX="91943" custScaleY="51900" custLinFactNeighborX="1182" custLinFactNeighborY="-1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F0730A7-28B0-4BCB-88B3-125F9341C17C}" type="pres">
      <dgm:prSet presAssocID="{2B36AEDE-9D43-4D5D-818D-18A24A2D03B6}" presName="rootConnector1" presStyleLbl="node1" presStyleIdx="0" presStyleCnt="0"/>
      <dgm:spPr/>
      <dgm:t>
        <a:bodyPr/>
        <a:lstStyle/>
        <a:p>
          <a:endParaRPr lang="es-ES"/>
        </a:p>
      </dgm:t>
    </dgm:pt>
    <dgm:pt modelId="{84CD7A55-A511-49FC-A19E-B61A7CD4EAB9}" type="pres">
      <dgm:prSet presAssocID="{2B36AEDE-9D43-4D5D-818D-18A24A2D03B6}" presName="hierChild2" presStyleCnt="0"/>
      <dgm:spPr/>
    </dgm:pt>
    <dgm:pt modelId="{418F8605-ED9B-4C0A-9C4F-650C386B153C}" type="pres">
      <dgm:prSet presAssocID="{904CF4B4-F354-4AE2-BE81-EF9828BEA7B6}" presName="Name37" presStyleLbl="parChTrans1D2" presStyleIdx="0" presStyleCnt="5"/>
      <dgm:spPr/>
      <dgm:t>
        <a:bodyPr/>
        <a:lstStyle/>
        <a:p>
          <a:endParaRPr lang="es-ES"/>
        </a:p>
      </dgm:t>
    </dgm:pt>
    <dgm:pt modelId="{ED47D031-64D2-4B7D-B180-62B0AE4B85A9}" type="pres">
      <dgm:prSet presAssocID="{72B1B45B-6DBF-4F0B-9528-97F1D0A58602}" presName="hierRoot2" presStyleCnt="0">
        <dgm:presLayoutVars>
          <dgm:hierBranch val="init"/>
        </dgm:presLayoutVars>
      </dgm:prSet>
      <dgm:spPr/>
    </dgm:pt>
    <dgm:pt modelId="{9D3E0CF0-C3E0-4A37-86A4-6B47CFAA10A1}" type="pres">
      <dgm:prSet presAssocID="{72B1B45B-6DBF-4F0B-9528-97F1D0A58602}" presName="rootComposite" presStyleCnt="0"/>
      <dgm:spPr/>
    </dgm:pt>
    <dgm:pt modelId="{E6C98987-1542-4BCE-8839-3C15E6A10B70}" type="pres">
      <dgm:prSet presAssocID="{72B1B45B-6DBF-4F0B-9528-97F1D0A58602}" presName="rootText" presStyleLbl="node2" presStyleIdx="0" presStyleCnt="4" custLinFactNeighborX="-67146" custLinFactNeighborY="-455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98F61BF-D02D-4680-AD4C-A46F09D87F59}" type="pres">
      <dgm:prSet presAssocID="{72B1B45B-6DBF-4F0B-9528-97F1D0A58602}" presName="rootConnector" presStyleLbl="node2" presStyleIdx="0" presStyleCnt="4"/>
      <dgm:spPr/>
      <dgm:t>
        <a:bodyPr/>
        <a:lstStyle/>
        <a:p>
          <a:endParaRPr lang="es-ES"/>
        </a:p>
      </dgm:t>
    </dgm:pt>
    <dgm:pt modelId="{FC1424BF-79CC-44F2-AA45-B5E140C445D5}" type="pres">
      <dgm:prSet presAssocID="{72B1B45B-6DBF-4F0B-9528-97F1D0A58602}" presName="hierChild4" presStyleCnt="0"/>
      <dgm:spPr/>
    </dgm:pt>
    <dgm:pt modelId="{D2FBD307-CC37-4C4F-A22A-642DB15268F9}" type="pres">
      <dgm:prSet presAssocID="{72B1B45B-6DBF-4F0B-9528-97F1D0A58602}" presName="hierChild5" presStyleCnt="0"/>
      <dgm:spPr/>
    </dgm:pt>
    <dgm:pt modelId="{7AF3BF91-9AAD-4D72-B723-67C87039E2D2}" type="pres">
      <dgm:prSet presAssocID="{6A75BED5-9961-4184-B772-D78178C70B75}" presName="Name37" presStyleLbl="parChTrans1D2" presStyleIdx="1" presStyleCnt="5"/>
      <dgm:spPr/>
      <dgm:t>
        <a:bodyPr/>
        <a:lstStyle/>
        <a:p>
          <a:endParaRPr lang="es-ES"/>
        </a:p>
      </dgm:t>
    </dgm:pt>
    <dgm:pt modelId="{63F9789A-5DFD-4C1C-9907-AFC8FAB6BF51}" type="pres">
      <dgm:prSet presAssocID="{A46D8749-9F74-4767-9B68-27952DE34A9B}" presName="hierRoot2" presStyleCnt="0">
        <dgm:presLayoutVars>
          <dgm:hierBranch val="init"/>
        </dgm:presLayoutVars>
      </dgm:prSet>
      <dgm:spPr/>
    </dgm:pt>
    <dgm:pt modelId="{53980E00-0FDF-42FA-99C0-0E3533323F9B}" type="pres">
      <dgm:prSet presAssocID="{A46D8749-9F74-4767-9B68-27952DE34A9B}" presName="rootComposite" presStyleCnt="0"/>
      <dgm:spPr/>
    </dgm:pt>
    <dgm:pt modelId="{A248A209-88E6-41CA-9C22-E6878AE1C6EC}" type="pres">
      <dgm:prSet presAssocID="{A46D8749-9F74-4767-9B68-27952DE34A9B}" presName="rootText" presStyleLbl="node2" presStyleIdx="1" presStyleCnt="4" custAng="0" custLinFactNeighborX="-36978" custLinFactNeighborY="-455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59A362D-CFC5-4C8E-A131-642A79CE27E7}" type="pres">
      <dgm:prSet presAssocID="{A46D8749-9F74-4767-9B68-27952DE34A9B}" presName="rootConnector" presStyleLbl="node2" presStyleIdx="1" presStyleCnt="4"/>
      <dgm:spPr/>
      <dgm:t>
        <a:bodyPr/>
        <a:lstStyle/>
        <a:p>
          <a:endParaRPr lang="es-ES"/>
        </a:p>
      </dgm:t>
    </dgm:pt>
    <dgm:pt modelId="{D73B20B8-B549-4BF0-A9DA-869D4DCCD16B}" type="pres">
      <dgm:prSet presAssocID="{A46D8749-9F74-4767-9B68-27952DE34A9B}" presName="hierChild4" presStyleCnt="0"/>
      <dgm:spPr/>
    </dgm:pt>
    <dgm:pt modelId="{43720F0D-49EF-4B3F-8B2F-63DD3AA4E1F4}" type="pres">
      <dgm:prSet presAssocID="{A46D8749-9F74-4767-9B68-27952DE34A9B}" presName="hierChild5" presStyleCnt="0"/>
      <dgm:spPr/>
    </dgm:pt>
    <dgm:pt modelId="{5C8C42EE-4C1B-44DA-A4AF-92B506E50EBE}" type="pres">
      <dgm:prSet presAssocID="{F5A0B84E-C538-463A-9334-D3948DBFDFBD}" presName="Name37" presStyleLbl="parChTrans1D2" presStyleIdx="2" presStyleCnt="5"/>
      <dgm:spPr/>
      <dgm:t>
        <a:bodyPr/>
        <a:lstStyle/>
        <a:p>
          <a:endParaRPr lang="es-ES"/>
        </a:p>
      </dgm:t>
    </dgm:pt>
    <dgm:pt modelId="{82C03479-FCD7-4258-A4C2-172A5F7ACB6D}" type="pres">
      <dgm:prSet presAssocID="{CEF86DB3-1468-47AF-95DA-0FACC89FE507}" presName="hierRoot2" presStyleCnt="0">
        <dgm:presLayoutVars>
          <dgm:hierBranch val="init"/>
        </dgm:presLayoutVars>
      </dgm:prSet>
      <dgm:spPr/>
    </dgm:pt>
    <dgm:pt modelId="{29531AC9-8529-4866-AF6C-E9C41D3EEBED}" type="pres">
      <dgm:prSet presAssocID="{CEF86DB3-1468-47AF-95DA-0FACC89FE507}" presName="rootComposite" presStyleCnt="0"/>
      <dgm:spPr/>
    </dgm:pt>
    <dgm:pt modelId="{83AA3564-CF7C-4908-A421-4121DA563A81}" type="pres">
      <dgm:prSet presAssocID="{CEF86DB3-1468-47AF-95DA-0FACC89FE507}" presName="rootText" presStyleLbl="node2" presStyleIdx="2" presStyleCnt="4" custScaleY="99999" custLinFactNeighborX="1863" custLinFactNeighborY="-4553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DC65316-6103-4C6F-84EB-593A2BA657FC}" type="pres">
      <dgm:prSet presAssocID="{CEF86DB3-1468-47AF-95DA-0FACC89FE507}" presName="rootConnector" presStyleLbl="node2" presStyleIdx="2" presStyleCnt="4"/>
      <dgm:spPr/>
      <dgm:t>
        <a:bodyPr/>
        <a:lstStyle/>
        <a:p>
          <a:endParaRPr lang="es-ES"/>
        </a:p>
      </dgm:t>
    </dgm:pt>
    <dgm:pt modelId="{83FE42CC-D1DC-4C42-8D66-850AD40F7DED}" type="pres">
      <dgm:prSet presAssocID="{CEF86DB3-1468-47AF-95DA-0FACC89FE507}" presName="hierChild4" presStyleCnt="0"/>
      <dgm:spPr/>
    </dgm:pt>
    <dgm:pt modelId="{25B96330-0E9C-4B14-B884-E73C7C53AD0C}" type="pres">
      <dgm:prSet presAssocID="{CEF86DB3-1468-47AF-95DA-0FACC89FE507}" presName="hierChild5" presStyleCnt="0"/>
      <dgm:spPr/>
    </dgm:pt>
    <dgm:pt modelId="{70EC7B03-F12D-4725-B207-78D9ED454434}" type="pres">
      <dgm:prSet presAssocID="{F6860A4A-EF10-4221-9A35-321B7B8E7066}" presName="Name37" presStyleLbl="parChTrans1D2" presStyleIdx="3" presStyleCnt="5"/>
      <dgm:spPr/>
      <dgm:t>
        <a:bodyPr/>
        <a:lstStyle/>
        <a:p>
          <a:endParaRPr lang="es-ES"/>
        </a:p>
      </dgm:t>
    </dgm:pt>
    <dgm:pt modelId="{0CF990FB-EA60-40C6-9065-2EF44360878B}" type="pres">
      <dgm:prSet presAssocID="{C88CCEE0-7BFA-4DA5-9F37-010D28575352}" presName="hierRoot2" presStyleCnt="0">
        <dgm:presLayoutVars>
          <dgm:hierBranch val="init"/>
        </dgm:presLayoutVars>
      </dgm:prSet>
      <dgm:spPr/>
    </dgm:pt>
    <dgm:pt modelId="{1AB7F8B7-C498-4928-8ADB-D9C8C1E2EB7E}" type="pres">
      <dgm:prSet presAssocID="{C88CCEE0-7BFA-4DA5-9F37-010D28575352}" presName="rootComposite" presStyleCnt="0"/>
      <dgm:spPr/>
    </dgm:pt>
    <dgm:pt modelId="{A807D5E4-3868-45A8-ADDB-8064713DA2B2}" type="pres">
      <dgm:prSet presAssocID="{C88CCEE0-7BFA-4DA5-9F37-010D28575352}" presName="rootText" presStyleLbl="node2" presStyleIdx="3" presStyleCnt="4" custScaleX="107377" custScaleY="99999" custLinFactNeighborX="56950" custLinFactNeighborY="-455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B9A2A56-1D19-43A8-9F38-FFB10E8E8E80}" type="pres">
      <dgm:prSet presAssocID="{C88CCEE0-7BFA-4DA5-9F37-010D28575352}" presName="rootConnector" presStyleLbl="node2" presStyleIdx="3" presStyleCnt="4"/>
      <dgm:spPr/>
      <dgm:t>
        <a:bodyPr/>
        <a:lstStyle/>
        <a:p>
          <a:endParaRPr lang="es-ES"/>
        </a:p>
      </dgm:t>
    </dgm:pt>
    <dgm:pt modelId="{F25F8373-BE9A-4AE4-B528-876BA59F623E}" type="pres">
      <dgm:prSet presAssocID="{C88CCEE0-7BFA-4DA5-9F37-010D28575352}" presName="hierChild4" presStyleCnt="0"/>
      <dgm:spPr/>
    </dgm:pt>
    <dgm:pt modelId="{5870BFC8-5A84-4298-853C-D51B0BEA731F}" type="pres">
      <dgm:prSet presAssocID="{C88CCEE0-7BFA-4DA5-9F37-010D28575352}" presName="hierChild5" presStyleCnt="0"/>
      <dgm:spPr/>
    </dgm:pt>
    <dgm:pt modelId="{17D9B432-C839-42D0-91F1-7E4ABBD93663}" type="pres">
      <dgm:prSet presAssocID="{2B36AEDE-9D43-4D5D-818D-18A24A2D03B6}" presName="hierChild3" presStyleCnt="0"/>
      <dgm:spPr/>
    </dgm:pt>
    <dgm:pt modelId="{567262C5-B9ED-4C3E-85E1-B55047A1FECD}" type="pres">
      <dgm:prSet presAssocID="{84C5849B-48AF-4ECD-A362-7434EED54B80}" presName="Name111" presStyleLbl="parChTrans1D2" presStyleIdx="4" presStyleCnt="5"/>
      <dgm:spPr/>
      <dgm:t>
        <a:bodyPr/>
        <a:lstStyle/>
        <a:p>
          <a:endParaRPr lang="es-ES"/>
        </a:p>
      </dgm:t>
    </dgm:pt>
    <dgm:pt modelId="{158C3C44-C480-4287-88E4-E0129BF99E8D}" type="pres">
      <dgm:prSet presAssocID="{849A2CBE-7D80-40EC-9390-E242E7B98C1F}" presName="hierRoot3" presStyleCnt="0">
        <dgm:presLayoutVars>
          <dgm:hierBranch val="init"/>
        </dgm:presLayoutVars>
      </dgm:prSet>
      <dgm:spPr/>
    </dgm:pt>
    <dgm:pt modelId="{98B06E4A-38AA-4D76-8ED6-8DB43FA3071C}" type="pres">
      <dgm:prSet presAssocID="{849A2CBE-7D80-40EC-9390-E242E7B98C1F}" presName="rootComposite3" presStyleCnt="0"/>
      <dgm:spPr/>
    </dgm:pt>
    <dgm:pt modelId="{44281D45-1B75-4F12-9424-77E38D4B0FE0}" type="pres">
      <dgm:prSet presAssocID="{849A2CBE-7D80-40EC-9390-E242E7B98C1F}" presName="rootText3" presStyleLbl="asst1" presStyleIdx="0" presStyleCnt="1" custScaleY="28268" custLinFactNeighborX="-1475" custLinFactNeighborY="-2900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1C401B-742A-4FCE-90F6-182395F82A41}" type="pres">
      <dgm:prSet presAssocID="{849A2CBE-7D80-40EC-9390-E242E7B98C1F}" presName="rootConnector3" presStyleLbl="asst1" presStyleIdx="0" presStyleCnt="1"/>
      <dgm:spPr/>
      <dgm:t>
        <a:bodyPr/>
        <a:lstStyle/>
        <a:p>
          <a:endParaRPr lang="es-ES"/>
        </a:p>
      </dgm:t>
    </dgm:pt>
    <dgm:pt modelId="{512AAAE1-A1C4-473F-A4E6-08A8CF1C5545}" type="pres">
      <dgm:prSet presAssocID="{849A2CBE-7D80-40EC-9390-E242E7B98C1F}" presName="hierChild6" presStyleCnt="0"/>
      <dgm:spPr/>
    </dgm:pt>
    <dgm:pt modelId="{C598391D-1D35-489A-A073-D79921910A2C}" type="pres">
      <dgm:prSet presAssocID="{849A2CBE-7D80-40EC-9390-E242E7B98C1F}" presName="hierChild7" presStyleCnt="0"/>
      <dgm:spPr/>
    </dgm:pt>
  </dgm:ptLst>
  <dgm:cxnLst>
    <dgm:cxn modelId="{03CF89C9-AC9B-442E-87A1-4FFBB990D269}" type="presOf" srcId="{84C5849B-48AF-4ECD-A362-7434EED54B80}" destId="{567262C5-B9ED-4C3E-85E1-B55047A1FECD}" srcOrd="0" destOrd="0" presId="urn:microsoft.com/office/officeart/2005/8/layout/orgChart1"/>
    <dgm:cxn modelId="{20C632DD-1965-4675-97A8-AE13B785FBD2}" type="presOf" srcId="{72B1B45B-6DBF-4F0B-9528-97F1D0A58602}" destId="{E6C98987-1542-4BCE-8839-3C15E6A10B70}" srcOrd="0" destOrd="0" presId="urn:microsoft.com/office/officeart/2005/8/layout/orgChart1"/>
    <dgm:cxn modelId="{E6DA5114-6BED-45B0-AE57-AD3637A93E24}" type="presOf" srcId="{904CF4B4-F354-4AE2-BE81-EF9828BEA7B6}" destId="{418F8605-ED9B-4C0A-9C4F-650C386B153C}" srcOrd="0" destOrd="0" presId="urn:microsoft.com/office/officeart/2005/8/layout/orgChart1"/>
    <dgm:cxn modelId="{D1202D02-967A-449C-BF9C-36177BC16B6A}" type="presOf" srcId="{2B36AEDE-9D43-4D5D-818D-18A24A2D03B6}" destId="{BF0730A7-28B0-4BCB-88B3-125F9341C17C}" srcOrd="1" destOrd="0" presId="urn:microsoft.com/office/officeart/2005/8/layout/orgChart1"/>
    <dgm:cxn modelId="{CF9D80A0-B86B-433A-B67E-12F864287A9B}" type="presOf" srcId="{F5A0B84E-C538-463A-9334-D3948DBFDFBD}" destId="{5C8C42EE-4C1B-44DA-A4AF-92B506E50EBE}" srcOrd="0" destOrd="0" presId="urn:microsoft.com/office/officeart/2005/8/layout/orgChart1"/>
    <dgm:cxn modelId="{1392E310-93C9-4DFD-9039-F5B043FEE255}" srcId="{2B36AEDE-9D43-4D5D-818D-18A24A2D03B6}" destId="{849A2CBE-7D80-40EC-9390-E242E7B98C1F}" srcOrd="0" destOrd="0" parTransId="{84C5849B-48AF-4ECD-A362-7434EED54B80}" sibTransId="{C06761B7-63DD-4C39-B47B-5FD45117589C}"/>
    <dgm:cxn modelId="{D1255351-42E8-4F4B-9311-494D4152866E}" type="presOf" srcId="{6FC4EC2F-979D-4ED3-BA22-78DDBBDECBA3}" destId="{9BC8D77F-5653-4A54-8EEA-B1752D08890C}" srcOrd="0" destOrd="0" presId="urn:microsoft.com/office/officeart/2005/8/layout/orgChart1"/>
    <dgm:cxn modelId="{51814427-A1F3-4E81-AE6A-E087607BACB1}" srcId="{2B36AEDE-9D43-4D5D-818D-18A24A2D03B6}" destId="{C88CCEE0-7BFA-4DA5-9F37-010D28575352}" srcOrd="4" destOrd="0" parTransId="{F6860A4A-EF10-4221-9A35-321B7B8E7066}" sibTransId="{365484F8-57A2-4E72-8FEE-80262126A184}"/>
    <dgm:cxn modelId="{E2713E81-586E-4B36-B207-7599254BB707}" type="presOf" srcId="{2B36AEDE-9D43-4D5D-818D-18A24A2D03B6}" destId="{F4899145-0B8E-4BA8-BE8B-F678C5156E8E}" srcOrd="0" destOrd="0" presId="urn:microsoft.com/office/officeart/2005/8/layout/orgChart1"/>
    <dgm:cxn modelId="{F736D897-09D2-491B-9FCF-1E0A5FA2A607}" type="presOf" srcId="{849A2CBE-7D80-40EC-9390-E242E7B98C1F}" destId="{44281D45-1B75-4F12-9424-77E38D4B0FE0}" srcOrd="0" destOrd="0" presId="urn:microsoft.com/office/officeart/2005/8/layout/orgChart1"/>
    <dgm:cxn modelId="{A9B257B0-5DAF-4341-8C03-E75489ACC728}" type="presOf" srcId="{72B1B45B-6DBF-4F0B-9528-97F1D0A58602}" destId="{A98F61BF-D02D-4680-AD4C-A46F09D87F59}" srcOrd="1" destOrd="0" presId="urn:microsoft.com/office/officeart/2005/8/layout/orgChart1"/>
    <dgm:cxn modelId="{23EB01C0-5CFA-41D3-B8FD-5BA3CF001A60}" srcId="{2B36AEDE-9D43-4D5D-818D-18A24A2D03B6}" destId="{CEF86DB3-1468-47AF-95DA-0FACC89FE507}" srcOrd="3" destOrd="0" parTransId="{F5A0B84E-C538-463A-9334-D3948DBFDFBD}" sibTransId="{6ED605FF-1E59-4B57-A625-CFF50D202892}"/>
    <dgm:cxn modelId="{6A9B00E7-CBB9-4509-B4F7-3696B30D001E}" srcId="{6FC4EC2F-979D-4ED3-BA22-78DDBBDECBA3}" destId="{2B36AEDE-9D43-4D5D-818D-18A24A2D03B6}" srcOrd="0" destOrd="0" parTransId="{471440F5-77C8-4C13-AE31-BDFE5EF29B59}" sibTransId="{E3C05F6E-D6AD-4371-A54A-20FBDF51CAA8}"/>
    <dgm:cxn modelId="{E7FE1B1B-D300-4915-B47C-2383C707E35E}" type="presOf" srcId="{F6860A4A-EF10-4221-9A35-321B7B8E7066}" destId="{70EC7B03-F12D-4725-B207-78D9ED454434}" srcOrd="0" destOrd="0" presId="urn:microsoft.com/office/officeart/2005/8/layout/orgChart1"/>
    <dgm:cxn modelId="{9137D5D7-172E-4CAE-A296-9FDD789C42FD}" type="presOf" srcId="{C88CCEE0-7BFA-4DA5-9F37-010D28575352}" destId="{A807D5E4-3868-45A8-ADDB-8064713DA2B2}" srcOrd="0" destOrd="0" presId="urn:microsoft.com/office/officeart/2005/8/layout/orgChart1"/>
    <dgm:cxn modelId="{F5963F43-E3F1-4B4D-96E7-F58405560F86}" type="presOf" srcId="{849A2CBE-7D80-40EC-9390-E242E7B98C1F}" destId="{B71C401B-742A-4FCE-90F6-182395F82A41}" srcOrd="1" destOrd="0" presId="urn:microsoft.com/office/officeart/2005/8/layout/orgChart1"/>
    <dgm:cxn modelId="{B9D39CD8-AD7F-4299-8B2E-4347F4F6DA9B}" type="presOf" srcId="{C88CCEE0-7BFA-4DA5-9F37-010D28575352}" destId="{BB9A2A56-1D19-43A8-9F38-FFB10E8E8E80}" srcOrd="1" destOrd="0" presId="urn:microsoft.com/office/officeart/2005/8/layout/orgChart1"/>
    <dgm:cxn modelId="{BCB89BC2-E246-4161-A5D3-EF1978A5C836}" type="presOf" srcId="{CEF86DB3-1468-47AF-95DA-0FACC89FE507}" destId="{83AA3564-CF7C-4908-A421-4121DA563A81}" srcOrd="0" destOrd="0" presId="urn:microsoft.com/office/officeart/2005/8/layout/orgChart1"/>
    <dgm:cxn modelId="{C30DEFB1-04C6-4306-B844-D84AB7D39C93}" type="presOf" srcId="{A46D8749-9F74-4767-9B68-27952DE34A9B}" destId="{A248A209-88E6-41CA-9C22-E6878AE1C6EC}" srcOrd="0" destOrd="0" presId="urn:microsoft.com/office/officeart/2005/8/layout/orgChart1"/>
    <dgm:cxn modelId="{68FA54DE-2542-42FF-8C41-1F371DF81BF1}" type="presOf" srcId="{6A75BED5-9961-4184-B772-D78178C70B75}" destId="{7AF3BF91-9AAD-4D72-B723-67C87039E2D2}" srcOrd="0" destOrd="0" presId="urn:microsoft.com/office/officeart/2005/8/layout/orgChart1"/>
    <dgm:cxn modelId="{3EBC957A-BB5D-42FA-8329-CAA0DCA5607C}" srcId="{2B36AEDE-9D43-4D5D-818D-18A24A2D03B6}" destId="{72B1B45B-6DBF-4F0B-9528-97F1D0A58602}" srcOrd="1" destOrd="0" parTransId="{904CF4B4-F354-4AE2-BE81-EF9828BEA7B6}" sibTransId="{EAEC4E61-0C44-45D7-BECB-1FEE15CAC765}"/>
    <dgm:cxn modelId="{D726F053-F36A-4936-9AB5-4F068126F710}" srcId="{2B36AEDE-9D43-4D5D-818D-18A24A2D03B6}" destId="{A46D8749-9F74-4767-9B68-27952DE34A9B}" srcOrd="2" destOrd="0" parTransId="{6A75BED5-9961-4184-B772-D78178C70B75}" sibTransId="{54E3D29F-5745-4841-A814-93EB5F760B7B}"/>
    <dgm:cxn modelId="{23565CE9-EEFA-4527-AEAD-B63D96FE85F9}" type="presOf" srcId="{A46D8749-9F74-4767-9B68-27952DE34A9B}" destId="{059A362D-CFC5-4C8E-A131-642A79CE27E7}" srcOrd="1" destOrd="0" presId="urn:microsoft.com/office/officeart/2005/8/layout/orgChart1"/>
    <dgm:cxn modelId="{593FD26F-186C-41DD-BD5E-6F470CD32603}" type="presOf" srcId="{CEF86DB3-1468-47AF-95DA-0FACC89FE507}" destId="{FDC65316-6103-4C6F-84EB-593A2BA657FC}" srcOrd="1" destOrd="0" presId="urn:microsoft.com/office/officeart/2005/8/layout/orgChart1"/>
    <dgm:cxn modelId="{4EFD2F66-0CE8-44F4-8DE7-6FCD333D4513}" type="presParOf" srcId="{9BC8D77F-5653-4A54-8EEA-B1752D08890C}" destId="{7AAE2BC0-396C-441C-BFD7-6B834ED7D44C}" srcOrd="0" destOrd="0" presId="urn:microsoft.com/office/officeart/2005/8/layout/orgChart1"/>
    <dgm:cxn modelId="{4B6CEBB3-E0C1-4763-85E7-F13CC92428E3}" type="presParOf" srcId="{7AAE2BC0-396C-441C-BFD7-6B834ED7D44C}" destId="{B58ACCFC-759C-4073-8498-71C1842397E2}" srcOrd="0" destOrd="0" presId="urn:microsoft.com/office/officeart/2005/8/layout/orgChart1"/>
    <dgm:cxn modelId="{9B9EFC58-B62F-46E8-B761-C6D220100789}" type="presParOf" srcId="{B58ACCFC-759C-4073-8498-71C1842397E2}" destId="{F4899145-0B8E-4BA8-BE8B-F678C5156E8E}" srcOrd="0" destOrd="0" presId="urn:microsoft.com/office/officeart/2005/8/layout/orgChart1"/>
    <dgm:cxn modelId="{D44B7FB0-2941-42AE-AC67-8EDBFD7CD03D}" type="presParOf" srcId="{B58ACCFC-759C-4073-8498-71C1842397E2}" destId="{BF0730A7-28B0-4BCB-88B3-125F9341C17C}" srcOrd="1" destOrd="0" presId="urn:microsoft.com/office/officeart/2005/8/layout/orgChart1"/>
    <dgm:cxn modelId="{AA151755-D5C8-417F-9782-BC4CE4883807}" type="presParOf" srcId="{7AAE2BC0-396C-441C-BFD7-6B834ED7D44C}" destId="{84CD7A55-A511-49FC-A19E-B61A7CD4EAB9}" srcOrd="1" destOrd="0" presId="urn:microsoft.com/office/officeart/2005/8/layout/orgChart1"/>
    <dgm:cxn modelId="{5C2A0ACB-F626-44B7-BCD6-FE95619FABB3}" type="presParOf" srcId="{84CD7A55-A511-49FC-A19E-B61A7CD4EAB9}" destId="{418F8605-ED9B-4C0A-9C4F-650C386B153C}" srcOrd="0" destOrd="0" presId="urn:microsoft.com/office/officeart/2005/8/layout/orgChart1"/>
    <dgm:cxn modelId="{71C75332-21E6-4786-BA6A-3682B644887F}" type="presParOf" srcId="{84CD7A55-A511-49FC-A19E-B61A7CD4EAB9}" destId="{ED47D031-64D2-4B7D-B180-62B0AE4B85A9}" srcOrd="1" destOrd="0" presId="urn:microsoft.com/office/officeart/2005/8/layout/orgChart1"/>
    <dgm:cxn modelId="{EF285DEE-AC6C-40D0-A970-27B1B7EA9BF4}" type="presParOf" srcId="{ED47D031-64D2-4B7D-B180-62B0AE4B85A9}" destId="{9D3E0CF0-C3E0-4A37-86A4-6B47CFAA10A1}" srcOrd="0" destOrd="0" presId="urn:microsoft.com/office/officeart/2005/8/layout/orgChart1"/>
    <dgm:cxn modelId="{3BA37033-2E76-4C25-9DE3-461BE912E86B}" type="presParOf" srcId="{9D3E0CF0-C3E0-4A37-86A4-6B47CFAA10A1}" destId="{E6C98987-1542-4BCE-8839-3C15E6A10B70}" srcOrd="0" destOrd="0" presId="urn:microsoft.com/office/officeart/2005/8/layout/orgChart1"/>
    <dgm:cxn modelId="{441AB851-B120-4D66-BEF9-29D8FC713BFF}" type="presParOf" srcId="{9D3E0CF0-C3E0-4A37-86A4-6B47CFAA10A1}" destId="{A98F61BF-D02D-4680-AD4C-A46F09D87F59}" srcOrd="1" destOrd="0" presId="urn:microsoft.com/office/officeart/2005/8/layout/orgChart1"/>
    <dgm:cxn modelId="{EF7F2A57-F13D-4FD4-B426-567BC4BA1EC5}" type="presParOf" srcId="{ED47D031-64D2-4B7D-B180-62B0AE4B85A9}" destId="{FC1424BF-79CC-44F2-AA45-B5E140C445D5}" srcOrd="1" destOrd="0" presId="urn:microsoft.com/office/officeart/2005/8/layout/orgChart1"/>
    <dgm:cxn modelId="{96DE3939-7B36-471F-8801-2500E501C439}" type="presParOf" srcId="{ED47D031-64D2-4B7D-B180-62B0AE4B85A9}" destId="{D2FBD307-CC37-4C4F-A22A-642DB15268F9}" srcOrd="2" destOrd="0" presId="urn:microsoft.com/office/officeart/2005/8/layout/orgChart1"/>
    <dgm:cxn modelId="{ED92396F-112E-4000-9F35-B7659D7B3226}" type="presParOf" srcId="{84CD7A55-A511-49FC-A19E-B61A7CD4EAB9}" destId="{7AF3BF91-9AAD-4D72-B723-67C87039E2D2}" srcOrd="2" destOrd="0" presId="urn:microsoft.com/office/officeart/2005/8/layout/orgChart1"/>
    <dgm:cxn modelId="{DF00B096-A797-4A05-9DE1-7073859B301E}" type="presParOf" srcId="{84CD7A55-A511-49FC-A19E-B61A7CD4EAB9}" destId="{63F9789A-5DFD-4C1C-9907-AFC8FAB6BF51}" srcOrd="3" destOrd="0" presId="urn:microsoft.com/office/officeart/2005/8/layout/orgChart1"/>
    <dgm:cxn modelId="{19AC158E-B534-4103-91CB-6E8E4C704B99}" type="presParOf" srcId="{63F9789A-5DFD-4C1C-9907-AFC8FAB6BF51}" destId="{53980E00-0FDF-42FA-99C0-0E3533323F9B}" srcOrd="0" destOrd="0" presId="urn:microsoft.com/office/officeart/2005/8/layout/orgChart1"/>
    <dgm:cxn modelId="{BBFDAFEC-EDEC-4184-8AF3-E5687CD62B3C}" type="presParOf" srcId="{53980E00-0FDF-42FA-99C0-0E3533323F9B}" destId="{A248A209-88E6-41CA-9C22-E6878AE1C6EC}" srcOrd="0" destOrd="0" presId="urn:microsoft.com/office/officeart/2005/8/layout/orgChart1"/>
    <dgm:cxn modelId="{C32FA57A-63D8-42A0-A449-1807B25CDA62}" type="presParOf" srcId="{53980E00-0FDF-42FA-99C0-0E3533323F9B}" destId="{059A362D-CFC5-4C8E-A131-642A79CE27E7}" srcOrd="1" destOrd="0" presId="urn:microsoft.com/office/officeart/2005/8/layout/orgChart1"/>
    <dgm:cxn modelId="{71CB212B-0D8A-4731-A756-DE22067D89F1}" type="presParOf" srcId="{63F9789A-5DFD-4C1C-9907-AFC8FAB6BF51}" destId="{D73B20B8-B549-4BF0-A9DA-869D4DCCD16B}" srcOrd="1" destOrd="0" presId="urn:microsoft.com/office/officeart/2005/8/layout/orgChart1"/>
    <dgm:cxn modelId="{08A35C49-AA26-4405-945C-67FCB19CED7C}" type="presParOf" srcId="{63F9789A-5DFD-4C1C-9907-AFC8FAB6BF51}" destId="{43720F0D-49EF-4B3F-8B2F-63DD3AA4E1F4}" srcOrd="2" destOrd="0" presId="urn:microsoft.com/office/officeart/2005/8/layout/orgChart1"/>
    <dgm:cxn modelId="{A7AAF38B-51C0-45B7-9C25-605FE2459FEB}" type="presParOf" srcId="{84CD7A55-A511-49FC-A19E-B61A7CD4EAB9}" destId="{5C8C42EE-4C1B-44DA-A4AF-92B506E50EBE}" srcOrd="4" destOrd="0" presId="urn:microsoft.com/office/officeart/2005/8/layout/orgChart1"/>
    <dgm:cxn modelId="{48E406F9-AE9B-4960-8208-5072392CD311}" type="presParOf" srcId="{84CD7A55-A511-49FC-A19E-B61A7CD4EAB9}" destId="{82C03479-FCD7-4258-A4C2-172A5F7ACB6D}" srcOrd="5" destOrd="0" presId="urn:microsoft.com/office/officeart/2005/8/layout/orgChart1"/>
    <dgm:cxn modelId="{47F93192-725D-45C1-94A9-CCB91FA6224D}" type="presParOf" srcId="{82C03479-FCD7-4258-A4C2-172A5F7ACB6D}" destId="{29531AC9-8529-4866-AF6C-E9C41D3EEBED}" srcOrd="0" destOrd="0" presId="urn:microsoft.com/office/officeart/2005/8/layout/orgChart1"/>
    <dgm:cxn modelId="{501895AC-0F0D-47E1-82F8-70CA3F8FA82F}" type="presParOf" srcId="{29531AC9-8529-4866-AF6C-E9C41D3EEBED}" destId="{83AA3564-CF7C-4908-A421-4121DA563A81}" srcOrd="0" destOrd="0" presId="urn:microsoft.com/office/officeart/2005/8/layout/orgChart1"/>
    <dgm:cxn modelId="{A6563D7D-531C-40ED-ABEF-90D611577DF1}" type="presParOf" srcId="{29531AC9-8529-4866-AF6C-E9C41D3EEBED}" destId="{FDC65316-6103-4C6F-84EB-593A2BA657FC}" srcOrd="1" destOrd="0" presId="urn:microsoft.com/office/officeart/2005/8/layout/orgChart1"/>
    <dgm:cxn modelId="{784D8D5D-6664-46CC-B578-697E1630069D}" type="presParOf" srcId="{82C03479-FCD7-4258-A4C2-172A5F7ACB6D}" destId="{83FE42CC-D1DC-4C42-8D66-850AD40F7DED}" srcOrd="1" destOrd="0" presId="urn:microsoft.com/office/officeart/2005/8/layout/orgChart1"/>
    <dgm:cxn modelId="{068E20EF-7926-4EF2-9945-7DF224B0116C}" type="presParOf" srcId="{82C03479-FCD7-4258-A4C2-172A5F7ACB6D}" destId="{25B96330-0E9C-4B14-B884-E73C7C53AD0C}" srcOrd="2" destOrd="0" presId="urn:microsoft.com/office/officeart/2005/8/layout/orgChart1"/>
    <dgm:cxn modelId="{C3917798-013E-472F-A45A-646AB09ED5AE}" type="presParOf" srcId="{84CD7A55-A511-49FC-A19E-B61A7CD4EAB9}" destId="{70EC7B03-F12D-4725-B207-78D9ED454434}" srcOrd="6" destOrd="0" presId="urn:microsoft.com/office/officeart/2005/8/layout/orgChart1"/>
    <dgm:cxn modelId="{E46E1390-405F-4EE1-A7D5-C34CD1663317}" type="presParOf" srcId="{84CD7A55-A511-49FC-A19E-B61A7CD4EAB9}" destId="{0CF990FB-EA60-40C6-9065-2EF44360878B}" srcOrd="7" destOrd="0" presId="urn:microsoft.com/office/officeart/2005/8/layout/orgChart1"/>
    <dgm:cxn modelId="{86A6A028-C0E7-40AB-8545-2848B60C6315}" type="presParOf" srcId="{0CF990FB-EA60-40C6-9065-2EF44360878B}" destId="{1AB7F8B7-C498-4928-8ADB-D9C8C1E2EB7E}" srcOrd="0" destOrd="0" presId="urn:microsoft.com/office/officeart/2005/8/layout/orgChart1"/>
    <dgm:cxn modelId="{4CE0EE4C-D4C6-4969-86A2-B42FB2686369}" type="presParOf" srcId="{1AB7F8B7-C498-4928-8ADB-D9C8C1E2EB7E}" destId="{A807D5E4-3868-45A8-ADDB-8064713DA2B2}" srcOrd="0" destOrd="0" presId="urn:microsoft.com/office/officeart/2005/8/layout/orgChart1"/>
    <dgm:cxn modelId="{E0C69EC8-3E84-45A3-8E52-D3AB1ABB1E71}" type="presParOf" srcId="{1AB7F8B7-C498-4928-8ADB-D9C8C1E2EB7E}" destId="{BB9A2A56-1D19-43A8-9F38-FFB10E8E8E80}" srcOrd="1" destOrd="0" presId="urn:microsoft.com/office/officeart/2005/8/layout/orgChart1"/>
    <dgm:cxn modelId="{73039A16-5CEF-4817-9B26-5E155696DDB9}" type="presParOf" srcId="{0CF990FB-EA60-40C6-9065-2EF44360878B}" destId="{F25F8373-BE9A-4AE4-B528-876BA59F623E}" srcOrd="1" destOrd="0" presId="urn:microsoft.com/office/officeart/2005/8/layout/orgChart1"/>
    <dgm:cxn modelId="{9DB87814-DE0D-4CF0-ADBB-89FC773F7129}" type="presParOf" srcId="{0CF990FB-EA60-40C6-9065-2EF44360878B}" destId="{5870BFC8-5A84-4298-853C-D51B0BEA731F}" srcOrd="2" destOrd="0" presId="urn:microsoft.com/office/officeart/2005/8/layout/orgChart1"/>
    <dgm:cxn modelId="{0D6D720F-2547-4A88-A109-5C07E105E3CA}" type="presParOf" srcId="{7AAE2BC0-396C-441C-BFD7-6B834ED7D44C}" destId="{17D9B432-C839-42D0-91F1-7E4ABBD93663}" srcOrd="2" destOrd="0" presId="urn:microsoft.com/office/officeart/2005/8/layout/orgChart1"/>
    <dgm:cxn modelId="{9F548EA4-2FC7-45B8-A400-CE0FAD02E9FE}" type="presParOf" srcId="{17D9B432-C839-42D0-91F1-7E4ABBD93663}" destId="{567262C5-B9ED-4C3E-85E1-B55047A1FECD}" srcOrd="0" destOrd="0" presId="urn:microsoft.com/office/officeart/2005/8/layout/orgChart1"/>
    <dgm:cxn modelId="{0AF7ED9A-8435-4DAB-A621-20642ABC55AF}" type="presParOf" srcId="{17D9B432-C839-42D0-91F1-7E4ABBD93663}" destId="{158C3C44-C480-4287-88E4-E0129BF99E8D}" srcOrd="1" destOrd="0" presId="urn:microsoft.com/office/officeart/2005/8/layout/orgChart1"/>
    <dgm:cxn modelId="{0506A490-3F7B-4091-8879-45EADF049FB6}" type="presParOf" srcId="{158C3C44-C480-4287-88E4-E0129BF99E8D}" destId="{98B06E4A-38AA-4D76-8ED6-8DB43FA3071C}" srcOrd="0" destOrd="0" presId="urn:microsoft.com/office/officeart/2005/8/layout/orgChart1"/>
    <dgm:cxn modelId="{993728A2-F2F8-4F2E-8EC2-CFB19F246F9E}" type="presParOf" srcId="{98B06E4A-38AA-4D76-8ED6-8DB43FA3071C}" destId="{44281D45-1B75-4F12-9424-77E38D4B0FE0}" srcOrd="0" destOrd="0" presId="urn:microsoft.com/office/officeart/2005/8/layout/orgChart1"/>
    <dgm:cxn modelId="{19F44FD4-AA83-47C2-B431-BE8CD4C277EB}" type="presParOf" srcId="{98B06E4A-38AA-4D76-8ED6-8DB43FA3071C}" destId="{B71C401B-742A-4FCE-90F6-182395F82A41}" srcOrd="1" destOrd="0" presId="urn:microsoft.com/office/officeart/2005/8/layout/orgChart1"/>
    <dgm:cxn modelId="{85C52582-F38A-4BC9-B89B-DD7D4771D5A5}" type="presParOf" srcId="{158C3C44-C480-4287-88E4-E0129BF99E8D}" destId="{512AAAE1-A1C4-473F-A4E6-08A8CF1C5545}" srcOrd="1" destOrd="0" presId="urn:microsoft.com/office/officeart/2005/8/layout/orgChart1"/>
    <dgm:cxn modelId="{0A1AAB9C-3A43-44D4-865E-3F3757AEE183}" type="presParOf" srcId="{158C3C44-C480-4287-88E4-E0129BF99E8D}" destId="{C598391D-1D35-489A-A073-D79921910A2C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78508E-CC53-4F68-B35D-1A1A2359F071}" type="datetimeFigureOut">
              <a:rPr lang="es-ES" smtClean="0"/>
              <a:pPr/>
              <a:t>19/05/2009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87755B-1698-40F3-BB71-866A394FD1C2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slide" Target="slide29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6.wmf"/><Relationship Id="rId17" Type="http://schemas.openxmlformats.org/officeDocument/2006/relationships/slide" Target="slide33.xml"/><Relationship Id="rId2" Type="http://schemas.openxmlformats.org/officeDocument/2006/relationships/image" Target="../media/image3.jpeg"/><Relationship Id="rId16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slide" Target="slide34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3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Relationship Id="rId14" Type="http://schemas.openxmlformats.org/officeDocument/2006/relationships/slide" Target="slide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182004" cy="1543048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TRABAJO SOBRE LOS ASPECTOS ESTRUCTURALES DE LA EMPRESA</a:t>
            </a:r>
            <a:b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SURAVAL .SGR</a:t>
            </a:r>
            <a:endParaRPr lang="es-E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143248"/>
            <a:ext cx="7854696" cy="183788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428604"/>
            <a:ext cx="27860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Teresa Ramírez Godoy</a:t>
            </a:r>
          </a:p>
          <a:p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Paola </a:t>
            </a:r>
            <a:r>
              <a:rPr lang="es-ES" sz="1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Montoro</a:t>
            </a: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González</a:t>
            </a:r>
          </a:p>
          <a:p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571868" y="528638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142844" y="5857892"/>
            <a:ext cx="18574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2º LADE GRUPO B</a:t>
            </a:r>
          </a:p>
          <a:p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CURSO 2008/2009</a:t>
            </a:r>
          </a:p>
          <a:p>
            <a:endParaRPr lang="es-E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214414" y="635795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ORGANIZACIÓN Y ADMINISTRACCIÓN DE EMPRESAS</a:t>
            </a:r>
            <a:endParaRPr lang="es-E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F:\IMG_0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643182"/>
            <a:ext cx="5146403" cy="3385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14290"/>
            <a:ext cx="1489077" cy="7143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00034" y="500042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Acontecimientos históricos: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85728"/>
            <a:ext cx="1571636" cy="804864"/>
          </a:xfrm>
          <a:prstGeom prst="rect">
            <a:avLst/>
          </a:prstGeom>
          <a:noFill/>
        </p:spPr>
      </p:pic>
      <p:cxnSp>
        <p:nvCxnSpPr>
          <p:cNvPr id="8" name="7 Conector recto"/>
          <p:cNvCxnSpPr/>
          <p:nvPr/>
        </p:nvCxnSpPr>
        <p:spPr>
          <a:xfrm>
            <a:off x="1357290" y="3857628"/>
            <a:ext cx="2143140" cy="158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5400000">
            <a:off x="1072332" y="3856834"/>
            <a:ext cx="571504" cy="158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1858150" y="3856834"/>
            <a:ext cx="571504" cy="158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5400000">
            <a:off x="2572530" y="3856834"/>
            <a:ext cx="571504" cy="158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928662" y="3143248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1983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643042" y="4214818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1983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2285984" y="3214686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1984/86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28 Conector recto"/>
          <p:cNvCxnSpPr/>
          <p:nvPr/>
        </p:nvCxnSpPr>
        <p:spPr>
          <a:xfrm>
            <a:off x="3500430" y="3857628"/>
            <a:ext cx="207170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rot="5400000">
            <a:off x="3215472" y="3856834"/>
            <a:ext cx="57150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rot="5400000">
            <a:off x="3858414" y="3856834"/>
            <a:ext cx="57150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rot="5400000">
            <a:off x="4572794" y="3856834"/>
            <a:ext cx="57150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3143240" y="4286256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1988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643306" y="3143248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1980/90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4429124" y="4286256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1993/96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36 Conector recto"/>
          <p:cNvCxnSpPr/>
          <p:nvPr/>
        </p:nvCxnSpPr>
        <p:spPr>
          <a:xfrm>
            <a:off x="5572132" y="3857628"/>
            <a:ext cx="1785950" cy="1588"/>
          </a:xfrm>
          <a:prstGeom prst="line">
            <a:avLst/>
          </a:prstGeom>
          <a:ln w="57150">
            <a:solidFill>
              <a:srgbClr val="CC66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>
            <a:off x="5358612" y="3856834"/>
            <a:ext cx="571504" cy="1588"/>
          </a:xfrm>
          <a:prstGeom prst="line">
            <a:avLst/>
          </a:prstGeom>
          <a:ln w="57150">
            <a:solidFill>
              <a:srgbClr val="CC66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 rot="5400000">
            <a:off x="5930116" y="3856834"/>
            <a:ext cx="571504" cy="1588"/>
          </a:xfrm>
          <a:prstGeom prst="line">
            <a:avLst/>
          </a:prstGeom>
          <a:ln w="57150">
            <a:solidFill>
              <a:srgbClr val="CC66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rot="5400000">
            <a:off x="7073124" y="3856834"/>
            <a:ext cx="571504" cy="1588"/>
          </a:xfrm>
          <a:prstGeom prst="line">
            <a:avLst/>
          </a:prstGeom>
          <a:ln w="57150">
            <a:solidFill>
              <a:srgbClr val="CC66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5214942" y="3214686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1977/00</a:t>
            </a:r>
            <a:endParaRPr lang="es-ES" sz="1600" b="1" dirty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5857884" y="4286256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s-ES" sz="1600" b="1" dirty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6929454" y="3214686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2007</a:t>
            </a:r>
            <a:endParaRPr lang="es-ES" sz="1600" b="1" dirty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" name="Picture 42" descr="BS005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857760"/>
            <a:ext cx="1928794" cy="1714512"/>
          </a:xfrm>
          <a:prstGeom prst="rect">
            <a:avLst/>
          </a:prstGeom>
          <a:noFill/>
        </p:spPr>
      </p:pic>
      <p:pic>
        <p:nvPicPr>
          <p:cNvPr id="47" name="Picture 87" descr="PE0161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85860"/>
            <a:ext cx="2057400" cy="1930400"/>
          </a:xfrm>
          <a:prstGeom prst="rect">
            <a:avLst/>
          </a:prstGeom>
          <a:noFill/>
        </p:spPr>
      </p:pic>
      <p:pic>
        <p:nvPicPr>
          <p:cNvPr id="48" name="Picture 53" descr="MCj02925760000[1]"/>
          <p:cNvPicPr>
            <a:picLocks noChangeAspect="1" noChangeArrowheads="1"/>
          </p:cNvPicPr>
          <p:nvPr/>
        </p:nvPicPr>
        <p:blipFill>
          <a:blip r:embed="rId5">
            <a:lum bright="84000" contrast="100000"/>
          </a:blip>
          <a:srcRect/>
          <a:stretch>
            <a:fillRect/>
          </a:stretch>
        </p:blipFill>
        <p:spPr>
          <a:xfrm>
            <a:off x="2714612" y="4929198"/>
            <a:ext cx="1722438" cy="8366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5720" y="50004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Acontecimientos históricos 1ª etapa:</a:t>
            </a:r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28596" y="1928802"/>
            <a:ext cx="80724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1983: 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Suraval se constituye el 14 de diciembre de 1983 en Sevilla, con el respaldo de numerosas empresas pertenecientes al mismo sector, y con la colaboración de entidades financieras. Figura inscrita como el número 39 en el Registro Especial de SGR del Ministerio de Economía y Hacienda.</a:t>
            </a:r>
          </a:p>
          <a:p>
            <a:pPr algn="just">
              <a:buFont typeface="Wingdings" pitchFamily="2" charset="2"/>
              <a:buChar char="v"/>
            </a:pPr>
            <a:endParaRPr lang="es-ES" b="1" u="sng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1983: 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Crisis del sistema. Las sociedades se constituían con carácter provincial y con un capital mínimo de 50 millones de pesetas, desembolsándose en el momento de la constitución, al menos el 25%. Como consecuencia, surge un grave problema debido a la poca capitalización del sistema.</a:t>
            </a:r>
          </a:p>
          <a:p>
            <a:pPr algn="just"/>
            <a:endParaRPr lang="es-ES" b="1" u="sng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1984 a 1986: 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Procesos de fusión. Suraval amplia su ámbito de actuación e inicia su actividad en Cádiz y Huelva.</a:t>
            </a:r>
            <a:endParaRPr lang="es-ES" u="sng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BD0558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929198"/>
            <a:ext cx="1357322" cy="1811698"/>
          </a:xfrm>
          <a:prstGeom prst="rect">
            <a:avLst/>
          </a:prstGeom>
          <a:noFill/>
        </p:spPr>
      </p:pic>
      <p:pic>
        <p:nvPicPr>
          <p:cNvPr id="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85728"/>
            <a:ext cx="1571636" cy="8048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20" y="57148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Acontecimientos históricos 2ª etapa:</a:t>
            </a:r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85728"/>
            <a:ext cx="1571636" cy="80486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42910" y="1714488"/>
            <a:ext cx="8001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1988: </a:t>
            </a: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Ley del Ministerio de Economía. Se establece una orden ministerial que le concede al Banco de España competencias para regular  las SGR.</a:t>
            </a:r>
          </a:p>
          <a:p>
            <a:pPr algn="just">
              <a:buFont typeface="Wingdings" pitchFamily="2" charset="2"/>
              <a:buChar char="v"/>
            </a:pPr>
            <a:endParaRPr lang="es-ES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1989 a 1990: </a:t>
            </a: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Inspectores analizan este tipo de sociedades como bancos, ya que desconocían su estructura y funcionamiento. Este desconocimiento provocó situaciones muy complicadas para las SGRs ya que se cuestionaba la cuantía de las provisiones, el número de retenciones practicadas y la Dotación del Fondo de Garantía.</a:t>
            </a:r>
          </a:p>
          <a:p>
            <a:pPr algn="just">
              <a:buFont typeface="Wingdings" pitchFamily="2" charset="2"/>
              <a:buChar char="v"/>
            </a:pPr>
            <a:endParaRPr lang="es-ES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1993 a  1996: </a:t>
            </a:r>
            <a:r>
              <a:rPr lang="es-E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Como consecuencia de la crisis, sufre pérdidas que provocan la reducción de su capital hasta en un 75%.</a:t>
            </a:r>
            <a:endParaRPr lang="es-ES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35" descr="BS0206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857760"/>
            <a:ext cx="1720850" cy="171291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85728"/>
            <a:ext cx="1571636" cy="80486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85720" y="35716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Acontecimientos históricos 3ª etapa:</a:t>
            </a:r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786" y="1857364"/>
            <a:ext cx="77867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ES" b="1" u="sng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 1997 a 2000: </a:t>
            </a:r>
            <a:r>
              <a:rPr lang="es-E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Tras la crisis, los bancos se vieron forzados a eximir de sus deudas a Suraval. Por otro lado, comienza una nueva etapa donde la actividad de Suraval se centra en el recobro de morosidad y en la realización de avales técnicos.</a:t>
            </a:r>
          </a:p>
          <a:p>
            <a:pPr algn="just">
              <a:buFont typeface="Wingdings" pitchFamily="2" charset="2"/>
              <a:buChar char="v"/>
            </a:pPr>
            <a:endParaRPr lang="es-ES" b="1" dirty="0" smtClean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u="sng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2000: </a:t>
            </a:r>
            <a:r>
              <a:rPr lang="es-E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La economía comienza a mejorar y esta sociedad comienza a llevar una actividad completa y a minorar las pérdidas obtenidas anteriormente.</a:t>
            </a:r>
          </a:p>
          <a:p>
            <a:pPr algn="just">
              <a:buFont typeface="Wingdings" pitchFamily="2" charset="2"/>
              <a:buChar char="v"/>
            </a:pPr>
            <a:endParaRPr lang="es-ES" b="1" dirty="0" smtClean="0">
              <a:solidFill>
                <a:srgbClr val="CC66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E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b="1" u="sng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2007: </a:t>
            </a:r>
            <a:r>
              <a:rPr lang="es-ES" b="1" dirty="0" smtClean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Con fecha 27 de marzo, los Administradores de la Sociedad han formulado el proyecto de fusión con Crediaval, mediante la absorción de esta por Suraval. </a:t>
            </a:r>
          </a:p>
        </p:txBody>
      </p:sp>
      <p:pic>
        <p:nvPicPr>
          <p:cNvPr id="5" name="Picture 6" descr="organizacion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929198"/>
            <a:ext cx="4757751" cy="19288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0034" y="1357298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Suraval es una Sociedad de Garantía Recíproca que ofrece soluciones financieras para las empresas andaluzas. </a:t>
            </a:r>
          </a:p>
          <a:p>
            <a:pPr algn="just"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Nuestro objeto social es prestar garantías y avales ante bancos , cajas para la financiación de pymes y autónomos.</a:t>
            </a:r>
          </a:p>
          <a:p>
            <a:pPr algn="just"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Nuestro ámbito de actuación es Cádiz, Córdoba, Huelva, Málaga y Sevilla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928934"/>
            <a:ext cx="464347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357158" y="3786190"/>
            <a:ext cx="45005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Nuestros socios protectores son:</a:t>
            </a:r>
          </a:p>
          <a:p>
            <a:pPr lvl="1">
              <a:buFont typeface="Wingdings" pitchFamily="2" charset="2"/>
              <a:buChar char="v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Junta de Andalucía</a:t>
            </a:r>
          </a:p>
          <a:p>
            <a:pPr lvl="1">
              <a:buFont typeface="Wingdings" pitchFamily="2" charset="2"/>
              <a:buChar char="v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Cajas de Ahorros y Rurales</a:t>
            </a:r>
          </a:p>
          <a:p>
            <a:pPr lvl="1">
              <a:buFont typeface="Wingdings" pitchFamily="2" charset="2"/>
              <a:buChar char="v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Organizaciones empresariales</a:t>
            </a:r>
          </a:p>
          <a:p>
            <a:pPr lvl="1">
              <a:buFont typeface="Wingdings" pitchFamily="2" charset="2"/>
              <a:buChar char="v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Diputaciones provinciales   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-142908" y="5857892"/>
            <a:ext cx="7072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Nuestros socios partícipes son 6.000 empresas de diferentes sectores económicos</a:t>
            </a:r>
          </a:p>
        </p:txBody>
      </p:sp>
      <p:pic>
        <p:nvPicPr>
          <p:cNvPr id="205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14290"/>
            <a:ext cx="1489077" cy="64294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428604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PERFIL DE NUESTROS CLIENTES:</a:t>
            </a:r>
          </a:p>
          <a:p>
            <a:endParaRPr lang="es-E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28604"/>
            <a:ext cx="1560515" cy="590550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2572985" cy="342902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85720" y="1214422"/>
            <a:ext cx="7786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perfil del cliente al que Suraval puede avalar en sus operaciones de préstamo bancario es el siguiente: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Empresas o Autónomos son: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Beneficios fiscales y fondos propios positivos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Endeudamiento equilibrado en relación con sus ingresos y beneficios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Capacidad de pago acreditada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Sin incidencias en pagos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00100" y="4143380"/>
            <a:ext cx="4357718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1285852" y="4429132"/>
            <a:ext cx="40719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Nuestras cifras (31/12/08):</a:t>
            </a:r>
          </a:p>
          <a:p>
            <a:r>
              <a:rPr lang="es-ES" sz="16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Empresas avaladas: más de 6.000 PYMES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Riesgo vivo: 250 millones de euros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Recursos propios: 28millones de euros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Ratio de solvencia: 12.2%</a:t>
            </a:r>
          </a:p>
          <a:p>
            <a:endParaRPr lang="es-ES" sz="1600" b="1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57148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TIPO DE OPERACIONES QUE AVALAMOS:</a:t>
            </a:r>
            <a:endParaRPr lang="es-E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85728"/>
            <a:ext cx="1428760" cy="71438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71472" y="1285860"/>
            <a:ext cx="692948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Operaciones para inversiones en activos fijos productivos (bienes y equipos y maquinaria)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Operaciones para inversiones en activos en activos fijos inmobiliarios (naves, locales y oficinas)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Fianzas provisionales y definitivas para concursos, ejecución de obras y prestación de servicios a los distintos organismos públicos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Operaciones de circulante y reestructuración financiera cuando estén justificadas por incrementos de actividad o realización de nuevas inversiones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Cobro anticipado de subvenciones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Microcréditos</a:t>
            </a:r>
          </a:p>
          <a:p>
            <a:pPr algn="just">
              <a:buFont typeface="Wingdings" pitchFamily="2" charset="2"/>
              <a:buChar char="Ø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Operaciones de fondos ICO  (Instituto de Crédito Oficial)</a:t>
            </a:r>
          </a:p>
          <a:p>
            <a:pPr>
              <a:buFont typeface="Wingdings" pitchFamily="2" charset="2"/>
              <a:buChar char="Ø"/>
            </a:pPr>
            <a:endParaRPr lang="es-ES" sz="1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resita\Pictures\Dibujo_p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43106" y="9144040"/>
            <a:ext cx="13716000" cy="857250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428596" y="428604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CONDICIONES APLICADAS:</a:t>
            </a:r>
            <a:endParaRPr lang="es-E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85728"/>
            <a:ext cx="1428760" cy="73342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857224" y="1000108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Importes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Mínimo: 30.000€</a:t>
            </a: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Máximo: 750.000€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Costes:</a:t>
            </a:r>
          </a:p>
          <a:p>
            <a:endParaRPr lang="es-ES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Bancarios: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Abrir llave"/>
          <p:cNvSpPr/>
          <p:nvPr/>
        </p:nvSpPr>
        <p:spPr>
          <a:xfrm>
            <a:off x="2143108" y="2643182"/>
            <a:ext cx="285752" cy="107157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357422" y="2786058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Tipo de interés: Euribor + 1%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Comisión de apertura: 0.50%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Comisión de cancelación o amortización anticipada: exenta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000100" y="4071942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Suraval: 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Abrir llave"/>
          <p:cNvSpPr/>
          <p:nvPr/>
        </p:nvSpPr>
        <p:spPr>
          <a:xfrm>
            <a:off x="2143108" y="4071942"/>
            <a:ext cx="285752" cy="107157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357422" y="4214818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Comisión aval de Suraval: desde 1% anual sobre riesgo vivo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Comisión de estudio de Suraval: 0.5% de una sola vez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Capital social de Suraval: desde 0.5% reintegrable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57224" y="5286388"/>
            <a:ext cx="692948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Plazo de amortización:</a:t>
            </a:r>
          </a:p>
          <a:p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Hasta 15 años(hasta dos de carencia incluida) para la financiación de inmuebles y hasta 7 años para la financiación de maquinaria y bienes de equipo. 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035" descr="PE0156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142984"/>
            <a:ext cx="2714644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560515" cy="73342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00034" y="642918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para las empresas:</a:t>
            </a:r>
          </a:p>
          <a:p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58" y="1857364"/>
            <a:ext cx="82153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</a:rPr>
              <a:t>  </a:t>
            </a: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Menores costes financieros: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gracias a los Convenios de Colaboración que Suraval tiene formalizado con los principales Bancos y Cajas.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No consume riesgo ante la entidad de crédito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Mayor porcentaje de financiación en planes de inversión: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 la garantía de Suraval se puede financiar hasta el 85% del importe de la compra.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Bonificación del 90% del Impuesto de Actos Jurídicos Documentados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Apoyo y asesoramiento financiero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Servicio personalizado: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ofrece soluciones financieras basadas en un conocimiento personalizado de los clientes, de sus demandas, preocupaciones y objetivos.</a:t>
            </a:r>
            <a:endParaRPr lang="es-E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85723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para las entidades de crédito:</a:t>
            </a:r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85728"/>
            <a:ext cx="1500198" cy="71438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642910" y="1857364"/>
            <a:ext cx="82153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Elimina totalmente el riesgo de crédito: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garantía de Suraval cubre el principal y los intereses del préstamo, por tanto, la entidad de crédito elimina todo el riesgo de la operación y lo traslada a la SGR.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No requiere ningún tipo de provisión:</a:t>
            </a:r>
          </a:p>
          <a:p>
            <a:pPr algn="just">
              <a:buFont typeface="Wingdings" pitchFamily="2" charset="2"/>
              <a:buChar char="ü"/>
            </a:pPr>
            <a:endParaRPr lang="es-ES" dirty="0" smtClean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Reduce el consumo de recursos propios: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 los riesgos avalados por las Sociedades de Garantía Recíproca se les aplica una ponderación del 20% a efectos del cálculo del coeficiente de solvencia de las entidades de crédito.</a:t>
            </a:r>
            <a:endParaRPr lang="es-ES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2976" y="4786322"/>
            <a:ext cx="6286544" cy="1643074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1142976" y="4929198"/>
            <a:ext cx="6715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 las </a:t>
            </a:r>
            <a:r>
              <a:rPr lang="es-ES" sz="1600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entidades de crédito 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trabajar con Suraval supone: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- Mayor capacidad de interlocución con las PYMES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- Mayor introducción en todo el territorio y más empresas clientes</a:t>
            </a:r>
          </a:p>
          <a:p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- Mayor confianza, sobre todo en nuevos clientes.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714380"/>
          </a:xfrm>
        </p:spPr>
        <p:txBody>
          <a:bodyPr>
            <a:normAutofit/>
          </a:bodyPr>
          <a:lstStyle/>
          <a:p>
            <a:pPr algn="ctr"/>
            <a:endParaRPr lang="es-ES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20 Marcador de contenido" descr="suraval_t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357298"/>
            <a:ext cx="3690950" cy="2644274"/>
          </a:xfrm>
        </p:spPr>
      </p:pic>
      <p:sp>
        <p:nvSpPr>
          <p:cNvPr id="16" name="15 Rectángulo"/>
          <p:cNvSpPr/>
          <p:nvPr/>
        </p:nvSpPr>
        <p:spPr>
          <a:xfrm>
            <a:off x="428596" y="642918"/>
            <a:ext cx="1785950" cy="7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INTRODUCCIÓN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428596" y="3000372"/>
            <a:ext cx="1785950" cy="7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CONFIGURACIÓN</a:t>
            </a:r>
          </a:p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ORGANIZATIVA</a:t>
            </a:r>
          </a:p>
          <a:p>
            <a:pPr algn="ctr"/>
            <a:endParaRPr lang="es-E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428596" y="1785926"/>
            <a:ext cx="1785950" cy="7858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ANÁLISIS DESCRIPTIVO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28596" y="4286256"/>
            <a:ext cx="1785950" cy="714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ELEMENTOS ESTRUCTURALES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428596" y="5643578"/>
            <a:ext cx="1785950" cy="6429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FACTORES DE CONTINGENCIA</a:t>
            </a:r>
          </a:p>
        </p:txBody>
      </p:sp>
      <p:pic>
        <p:nvPicPr>
          <p:cNvPr id="21506" name="Picture 2" descr="http://www.quantumdesarrollo.com/Imagenes/Secretar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14752"/>
            <a:ext cx="3579806" cy="29574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14290"/>
            <a:ext cx="1560515" cy="80486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14282" y="1071546"/>
            <a:ext cx="82153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Las operaciones con aval de Suraval representan para la entidad un </a:t>
            </a:r>
            <a:r>
              <a:rPr lang="es-E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menor consumo de recursos propios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A los riesgos garantizados por una SGR, en lugar de exigirles un coeficiente de solvencia del 8%, se les exige el </a:t>
            </a:r>
            <a:r>
              <a:rPr lang="es-E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1.6%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es decir, con los mismos recursos propios la entidad podrá invertir cinco veces más.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Esta ponderación </a:t>
            </a:r>
            <a:r>
              <a:rPr lang="es-E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mejora considerablemente a los préstamos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garantizados con hipotecas y es la misma que se aplica a los riesgos garantizados por otra entidad de crédito.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Las ventajas expuestas no sólo </a:t>
            </a:r>
            <a:r>
              <a:rPr lang="es-ES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aumentan la capacidad operativa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entidad de crédito sino que inciden muy favorablemente en su cuenta de resultados.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C:\Users\teresita\Pictures\Picture 0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500570"/>
            <a:ext cx="4481530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5720" y="1000108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Entidades financieras que mantienen un acuerdo marco con Suraval:</a:t>
            </a:r>
          </a:p>
          <a:p>
            <a:endParaRPr lang="es-E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14290"/>
            <a:ext cx="1500198" cy="714380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214282" y="2214554"/>
            <a:ext cx="8643998" cy="378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00306"/>
            <a:ext cx="8072494" cy="320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357166"/>
            <a:ext cx="74295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Productos que ofrecen:</a:t>
            </a:r>
          </a:p>
          <a:p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85728"/>
            <a:ext cx="1428969" cy="71438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85786" y="171448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Ofrecen asesoramiento e información a las PYMES: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392083" y="3607595"/>
            <a:ext cx="2501124" cy="794"/>
          </a:xfrm>
          <a:prstGeom prst="line">
            <a:avLst/>
          </a:prstGeom>
          <a:ln/>
          <a:effectLst>
            <a:glow rad="635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1643042" y="292893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643042" y="414338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285984" y="2714620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Avales de carácter financiero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357422" y="400050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Avales de carácter no financiero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teresita\Documents\ETEA\organización\escanear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357430"/>
            <a:ext cx="3021325" cy="42530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472" y="500042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Avales de carácter financiero:</a:t>
            </a:r>
            <a:endParaRPr lang="es-E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85728"/>
            <a:ext cx="1583176" cy="73342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42910" y="1785926"/>
            <a:ext cx="814393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 puede prestar tanto a las entidades financieras como a la Administración pública y también a los proveedores. 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000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Existen varios tipos de avales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Descuento comercial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Leasing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Refinanciación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Préstamo de inversión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Préstamo de circulante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Póliza de crédito         </a:t>
            </a:r>
            <a:endParaRPr lang="es-ES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5" descr="MCj024051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8038" y="4643446"/>
            <a:ext cx="3347493" cy="18224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85728"/>
            <a:ext cx="1737382" cy="80486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14282" y="357166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Avales de carácter no financiero:</a:t>
            </a:r>
            <a:endParaRPr lang="es-E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0034" y="1571612"/>
            <a:ext cx="80724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 fianzas prestadas por las empresas para garantizar sus obligaciones ante terceros por ejecución de obra o prestación de servicios. No existe un flujo financiero de terceros al socio de la SGR. Responde cuando el avalado incumple algún compromiso contraído con la Administración Pública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Existen varios tipos: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Aval de acopios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Obligaciones ante la Administración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Avales compradores de vivienda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Fianzas definitivas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Fianzas provisionales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BD0558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857628"/>
            <a:ext cx="2143140" cy="26241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50004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Datos económicos de Suraval: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428969" cy="71438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643042" y="2000240"/>
            <a:ext cx="1928826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500694" y="2000240"/>
            <a:ext cx="1928826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2357819" y="4071545"/>
            <a:ext cx="442836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3571868" y="6286520"/>
            <a:ext cx="192882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4000496" y="1785926"/>
            <a:ext cx="64294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90%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80%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40%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30%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10%</a:t>
            </a:r>
          </a:p>
          <a:p>
            <a:endParaRPr lang="es-E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0%</a:t>
            </a:r>
            <a:endParaRPr lang="es-E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643042" y="2000240"/>
            <a:ext cx="1928826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143108" y="2428868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29,54%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143108" y="4643446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70,46%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0" y="2000240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Activo</a:t>
            </a:r>
          </a:p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inmovilizado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19 Conector angular"/>
          <p:cNvCxnSpPr/>
          <p:nvPr/>
        </p:nvCxnSpPr>
        <p:spPr>
          <a:xfrm>
            <a:off x="1142976" y="2357430"/>
            <a:ext cx="357190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0" y="428625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Activo circulante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30 Conector angular"/>
          <p:cNvCxnSpPr/>
          <p:nvPr/>
        </p:nvCxnSpPr>
        <p:spPr>
          <a:xfrm>
            <a:off x="1000100" y="4714884"/>
            <a:ext cx="428628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5500694" y="2000240"/>
            <a:ext cx="1928826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6000760" y="2285992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23,67%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5500694" y="2857496"/>
            <a:ext cx="1928826" cy="3571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Rectángulo"/>
          <p:cNvSpPr/>
          <p:nvPr/>
        </p:nvSpPr>
        <p:spPr>
          <a:xfrm>
            <a:off x="5500694" y="5715016"/>
            <a:ext cx="1928826" cy="571504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Rectángulo"/>
          <p:cNvSpPr/>
          <p:nvPr/>
        </p:nvSpPr>
        <p:spPr>
          <a:xfrm>
            <a:off x="5500694" y="5429264"/>
            <a:ext cx="1928826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CuadroTexto"/>
          <p:cNvSpPr txBox="1"/>
          <p:nvPr/>
        </p:nvSpPr>
        <p:spPr>
          <a:xfrm>
            <a:off x="6072198" y="2857496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3,18%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6072198" y="3857628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55,75%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6000760" y="5429264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6,6%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6072198" y="5857892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10,8%</a:t>
            </a:r>
            <a:endParaRPr lang="es-E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8072462" y="164305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Fondos </a:t>
            </a:r>
          </a:p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Propios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44 Conector angular"/>
          <p:cNvCxnSpPr/>
          <p:nvPr/>
        </p:nvCxnSpPr>
        <p:spPr>
          <a:xfrm rot="10800000" flipV="1">
            <a:off x="7572396" y="2000240"/>
            <a:ext cx="500066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7786678" y="2714620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Provisión</a:t>
            </a:r>
          </a:p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R y G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51 Conector recto de flecha"/>
          <p:cNvCxnSpPr/>
          <p:nvPr/>
        </p:nvCxnSpPr>
        <p:spPr>
          <a:xfrm rot="10800000" flipV="1">
            <a:off x="7500958" y="2868510"/>
            <a:ext cx="285720" cy="60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7929586" y="3714752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Provisión</a:t>
            </a:r>
          </a:p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técnica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54 Conector angular"/>
          <p:cNvCxnSpPr>
            <a:stCxn id="54" idx="1"/>
          </p:cNvCxnSpPr>
          <p:nvPr/>
        </p:nvCxnSpPr>
        <p:spPr>
          <a:xfrm rot="10800000">
            <a:off x="7500958" y="3714752"/>
            <a:ext cx="428628" cy="2616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7929554" y="5357826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Ingresos plurianuales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1" name="60 Conector angular"/>
          <p:cNvCxnSpPr/>
          <p:nvPr/>
        </p:nvCxnSpPr>
        <p:spPr>
          <a:xfrm rot="10800000">
            <a:off x="7572396" y="5500702"/>
            <a:ext cx="428628" cy="19017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62 CuadroTexto"/>
          <p:cNvSpPr txBox="1"/>
          <p:nvPr/>
        </p:nvSpPr>
        <p:spPr>
          <a:xfrm>
            <a:off x="7929554" y="6072206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Acreedores</a:t>
            </a:r>
            <a:endParaRPr lang="es-E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63 Conector angular"/>
          <p:cNvCxnSpPr/>
          <p:nvPr/>
        </p:nvCxnSpPr>
        <p:spPr>
          <a:xfrm rot="10800000">
            <a:off x="7500958" y="6072206"/>
            <a:ext cx="428628" cy="19017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714356"/>
            <a:ext cx="10858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ELEMENTOS  </a:t>
            </a:r>
          </a:p>
          <a:p>
            <a:r>
              <a:rPr lang="es-ES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	ESTRUCTURALES</a:t>
            </a:r>
            <a:endParaRPr lang="es-ES" sz="4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57166"/>
            <a:ext cx="1417639" cy="733426"/>
          </a:xfrm>
          <a:prstGeom prst="rect">
            <a:avLst/>
          </a:prstGeom>
          <a:noFill/>
        </p:spPr>
      </p:pic>
      <p:pic>
        <p:nvPicPr>
          <p:cNvPr id="5" name="Picture 11" descr="BD0551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86058"/>
            <a:ext cx="3471858" cy="35957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214290"/>
            <a:ext cx="1346201" cy="71438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57158" y="357166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Descripción del organigrama:</a:t>
            </a:r>
            <a:endParaRPr lang="es-E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85720" y="1500174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Número de niveles jerárquicos: la profundidad es media-reducida, tiene 4 niveles jerárquicos.</a:t>
            </a:r>
          </a:p>
          <a:p>
            <a:pPr algn="just"/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Tamaño de unidad media por departamento: 5,25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Criterio de agrupación por departamento: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Por zonas: diferenciación espacial reducida, debido a la existencia de                                 diferentes departamentos según la sucursal.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Funcional: requiere una coordinación del proceso fuera de la unidad y da importancia a los medios sobre los fines.</a:t>
            </a:r>
          </a:p>
          <a:p>
            <a:pPr algn="just">
              <a:buFont typeface="Arial" pitchFamily="34" charset="0"/>
              <a:buChar char="•"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Distribución de puestos:  24 en total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Cúpula directiva: 2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Directivos de nivel medio: 4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Directivos de nivel bajo: 6</a:t>
            </a:r>
          </a:p>
          <a:p>
            <a:pPr algn="just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- Personal operativo: 12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71472" y="357166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Organigrama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85728"/>
            <a:ext cx="1624622" cy="714380"/>
          </a:xfrm>
          <a:prstGeom prst="rect">
            <a:avLst/>
          </a:prstGeom>
          <a:noFill/>
        </p:spPr>
      </p:pic>
      <p:graphicFrame>
        <p:nvGraphicFramePr>
          <p:cNvPr id="10" name="9 Diagrama"/>
          <p:cNvGraphicFramePr/>
          <p:nvPr/>
        </p:nvGraphicFramePr>
        <p:xfrm>
          <a:off x="3428992" y="1285860"/>
          <a:ext cx="2333620" cy="674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142844" y="1928802"/>
          <a:ext cx="9001156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3" name="12 Conector recto"/>
          <p:cNvCxnSpPr/>
          <p:nvPr/>
        </p:nvCxnSpPr>
        <p:spPr>
          <a:xfrm rot="5400000">
            <a:off x="4464843" y="1750207"/>
            <a:ext cx="357190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5400000">
            <a:off x="1036613" y="4035429"/>
            <a:ext cx="500066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1142976" y="4000504"/>
            <a:ext cx="142876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18 Grupo"/>
          <p:cNvGrpSpPr/>
          <p:nvPr/>
        </p:nvGrpSpPr>
        <p:grpSpPr>
          <a:xfrm>
            <a:off x="142844" y="3929066"/>
            <a:ext cx="990199" cy="214314"/>
            <a:chOff x="3071831" y="642939"/>
            <a:chExt cx="1275951" cy="180342"/>
          </a:xfrm>
        </p:grpSpPr>
        <p:sp>
          <p:nvSpPr>
            <p:cNvPr id="20" name="19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Secretaria</a:t>
              </a:r>
              <a:endParaRPr lang="es-ES" sz="1100" kern="1200" dirty="0"/>
            </a:p>
          </p:txBody>
        </p:sp>
      </p:grpSp>
      <p:cxnSp>
        <p:nvCxnSpPr>
          <p:cNvPr id="24" name="23 Conector recto"/>
          <p:cNvCxnSpPr/>
          <p:nvPr/>
        </p:nvCxnSpPr>
        <p:spPr>
          <a:xfrm>
            <a:off x="642910" y="4286256"/>
            <a:ext cx="2500330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25 Grupo"/>
          <p:cNvGrpSpPr/>
          <p:nvPr/>
        </p:nvGrpSpPr>
        <p:grpSpPr>
          <a:xfrm>
            <a:off x="142844" y="4857760"/>
            <a:ext cx="1000100" cy="428628"/>
            <a:chOff x="3714803" y="-142876"/>
            <a:chExt cx="1173147" cy="331109"/>
          </a:xfrm>
        </p:grpSpPr>
        <p:sp>
          <p:nvSpPr>
            <p:cNvPr id="27" name="26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Director  de  Calidad</a:t>
              </a:r>
              <a:endParaRPr lang="es-ES" sz="1100" kern="1200" dirty="0"/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1285852" y="4857760"/>
            <a:ext cx="1173147" cy="402547"/>
            <a:chOff x="3929085" y="-58760"/>
            <a:chExt cx="1173147" cy="331109"/>
          </a:xfrm>
        </p:grpSpPr>
        <p:sp>
          <p:nvSpPr>
            <p:cNvPr id="31" name="30 Rectángulo"/>
            <p:cNvSpPr/>
            <p:nvPr/>
          </p:nvSpPr>
          <p:spPr>
            <a:xfrm>
              <a:off x="3929085" y="-58760"/>
              <a:ext cx="1173147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31 Rectángulo"/>
            <p:cNvSpPr/>
            <p:nvPr/>
          </p:nvSpPr>
          <p:spPr>
            <a:xfrm>
              <a:off x="3929085" y="-58760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Jefe de Administración</a:t>
              </a:r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2643172" y="4857760"/>
            <a:ext cx="1120710" cy="428628"/>
            <a:chOff x="3941034" y="-71438"/>
            <a:chExt cx="1214447" cy="331109"/>
          </a:xfrm>
        </p:grpSpPr>
        <p:sp>
          <p:nvSpPr>
            <p:cNvPr id="34" name="33 Rectángulo"/>
            <p:cNvSpPr/>
            <p:nvPr/>
          </p:nvSpPr>
          <p:spPr>
            <a:xfrm>
              <a:off x="3941034" y="-71438"/>
              <a:ext cx="1161198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34 Rectángulo"/>
            <p:cNvSpPr/>
            <p:nvPr/>
          </p:nvSpPr>
          <p:spPr>
            <a:xfrm>
              <a:off x="3941035" y="-71438"/>
              <a:ext cx="1214446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Técnico   Informático</a:t>
              </a:r>
              <a:endParaRPr lang="es-ES" sz="1100" kern="1200" dirty="0"/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1285852" y="5929330"/>
            <a:ext cx="1173147" cy="331109"/>
            <a:chOff x="3929085" y="0"/>
            <a:chExt cx="1173147" cy="331109"/>
          </a:xfrm>
        </p:grpSpPr>
        <p:sp>
          <p:nvSpPr>
            <p:cNvPr id="37" name="36 Rectángulo"/>
            <p:cNvSpPr/>
            <p:nvPr/>
          </p:nvSpPr>
          <p:spPr>
            <a:xfrm>
              <a:off x="3929085" y="0"/>
              <a:ext cx="1173147" cy="331109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37 Rectángulo"/>
            <p:cNvSpPr/>
            <p:nvPr/>
          </p:nvSpPr>
          <p:spPr>
            <a:xfrm>
              <a:off x="3929085" y="0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Contable</a:t>
              </a:r>
            </a:p>
          </p:txBody>
        </p:sp>
      </p:grpSp>
      <p:cxnSp>
        <p:nvCxnSpPr>
          <p:cNvPr id="41" name="40 Conector recto"/>
          <p:cNvCxnSpPr>
            <a:endCxn id="28" idx="0"/>
          </p:cNvCxnSpPr>
          <p:nvPr/>
        </p:nvCxnSpPr>
        <p:spPr>
          <a:xfrm rot="5400000">
            <a:off x="357150" y="4572000"/>
            <a:ext cx="571504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 rot="5400000">
            <a:off x="5108579" y="4035429"/>
            <a:ext cx="500066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 flipV="1">
            <a:off x="5143504" y="4000504"/>
            <a:ext cx="214314" cy="952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49 Grupo"/>
          <p:cNvGrpSpPr/>
          <p:nvPr/>
        </p:nvGrpSpPr>
        <p:grpSpPr>
          <a:xfrm>
            <a:off x="4143372" y="3929066"/>
            <a:ext cx="990199" cy="214314"/>
            <a:chOff x="3071831" y="642939"/>
            <a:chExt cx="1275951" cy="180342"/>
          </a:xfrm>
        </p:grpSpPr>
        <p:sp>
          <p:nvSpPr>
            <p:cNvPr id="51" name="50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51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Secretaria</a:t>
              </a:r>
              <a:endParaRPr lang="es-ES" sz="1100" kern="1200" dirty="0"/>
            </a:p>
          </p:txBody>
        </p:sp>
      </p:grpSp>
      <p:cxnSp>
        <p:nvCxnSpPr>
          <p:cNvPr id="53" name="52 Conector recto"/>
          <p:cNvCxnSpPr/>
          <p:nvPr/>
        </p:nvCxnSpPr>
        <p:spPr>
          <a:xfrm>
            <a:off x="4786314" y="4286256"/>
            <a:ext cx="1500198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55 Grupo"/>
          <p:cNvGrpSpPr/>
          <p:nvPr/>
        </p:nvGrpSpPr>
        <p:grpSpPr>
          <a:xfrm>
            <a:off x="4357686" y="4857760"/>
            <a:ext cx="1000100" cy="428628"/>
            <a:chOff x="3714803" y="-142876"/>
            <a:chExt cx="1173147" cy="331109"/>
          </a:xfrm>
        </p:grpSpPr>
        <p:sp>
          <p:nvSpPr>
            <p:cNvPr id="57" name="56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57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Analista de Riesgos</a:t>
              </a:r>
              <a:endParaRPr lang="es-ES" sz="1100" kern="1200" dirty="0"/>
            </a:p>
          </p:txBody>
        </p:sp>
      </p:grpSp>
      <p:grpSp>
        <p:nvGrpSpPr>
          <p:cNvPr id="59" name="58 Grupo"/>
          <p:cNvGrpSpPr/>
          <p:nvPr/>
        </p:nvGrpSpPr>
        <p:grpSpPr>
          <a:xfrm>
            <a:off x="5786446" y="4857760"/>
            <a:ext cx="1000100" cy="428628"/>
            <a:chOff x="3714803" y="-142876"/>
            <a:chExt cx="1173147" cy="331109"/>
          </a:xfrm>
        </p:grpSpPr>
        <p:sp>
          <p:nvSpPr>
            <p:cNvPr id="60" name="59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60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dirty="0" smtClean="0"/>
                <a:t>Director de Recobros</a:t>
              </a:r>
            </a:p>
          </p:txBody>
        </p:sp>
      </p:grpSp>
      <p:cxnSp>
        <p:nvCxnSpPr>
          <p:cNvPr id="62" name="61 Conector recto"/>
          <p:cNvCxnSpPr/>
          <p:nvPr/>
        </p:nvCxnSpPr>
        <p:spPr>
          <a:xfrm rot="5400000">
            <a:off x="1571612" y="4572000"/>
            <a:ext cx="571504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 rot="5400000">
            <a:off x="2857496" y="4572000"/>
            <a:ext cx="571504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5400000">
            <a:off x="4500570" y="4572000"/>
            <a:ext cx="571504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 rot="5400000">
            <a:off x="6000768" y="4572000"/>
            <a:ext cx="571504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stCxn id="32" idx="2"/>
            <a:endCxn id="38" idx="0"/>
          </p:cNvCxnSpPr>
          <p:nvPr/>
        </p:nvCxnSpPr>
        <p:spPr>
          <a:xfrm rot="5400000">
            <a:off x="1537915" y="5594818"/>
            <a:ext cx="669023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"/>
          <p:cNvCxnSpPr>
            <a:endCxn id="81" idx="0"/>
          </p:cNvCxnSpPr>
          <p:nvPr/>
        </p:nvCxnSpPr>
        <p:spPr>
          <a:xfrm rot="5400000">
            <a:off x="7250925" y="4321959"/>
            <a:ext cx="1071570" cy="32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rot="5400000">
            <a:off x="7465247" y="5607851"/>
            <a:ext cx="642942" cy="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78 Grupo"/>
          <p:cNvGrpSpPr/>
          <p:nvPr/>
        </p:nvGrpSpPr>
        <p:grpSpPr>
          <a:xfrm>
            <a:off x="7286644" y="4857760"/>
            <a:ext cx="1000100" cy="428628"/>
            <a:chOff x="3714803" y="-142876"/>
            <a:chExt cx="1173147" cy="331109"/>
          </a:xfrm>
        </p:grpSpPr>
        <p:sp>
          <p:nvSpPr>
            <p:cNvPr id="80" name="79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80 Rectángulo"/>
            <p:cNvSpPr/>
            <p:nvPr/>
          </p:nvSpPr>
          <p:spPr>
            <a:xfrm>
              <a:off x="3714803" y="-142876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dirty="0" smtClean="0"/>
                <a:t>Responsable de Delegación</a:t>
              </a:r>
            </a:p>
          </p:txBody>
        </p:sp>
      </p:grpSp>
      <p:grpSp>
        <p:nvGrpSpPr>
          <p:cNvPr id="83" name="82 Grupo"/>
          <p:cNvGrpSpPr/>
          <p:nvPr/>
        </p:nvGrpSpPr>
        <p:grpSpPr>
          <a:xfrm>
            <a:off x="6500826" y="5429264"/>
            <a:ext cx="990199" cy="214314"/>
            <a:chOff x="3071831" y="642939"/>
            <a:chExt cx="1275951" cy="180342"/>
          </a:xfrm>
        </p:grpSpPr>
        <p:sp>
          <p:nvSpPr>
            <p:cNvPr id="84" name="83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84 Rectángulo"/>
            <p:cNvSpPr/>
            <p:nvPr/>
          </p:nvSpPr>
          <p:spPr>
            <a:xfrm>
              <a:off x="3071831" y="642939"/>
              <a:ext cx="1275951" cy="1803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dirty="0" smtClean="0"/>
                <a:t>Secretaria</a:t>
              </a:r>
              <a:endParaRPr lang="es-ES" sz="1100" dirty="0"/>
            </a:p>
          </p:txBody>
        </p:sp>
      </p:grpSp>
      <p:grpSp>
        <p:nvGrpSpPr>
          <p:cNvPr id="92" name="91 Grupo"/>
          <p:cNvGrpSpPr/>
          <p:nvPr/>
        </p:nvGrpSpPr>
        <p:grpSpPr>
          <a:xfrm>
            <a:off x="7072330" y="5929330"/>
            <a:ext cx="1173147" cy="331109"/>
            <a:chOff x="3929085" y="0"/>
            <a:chExt cx="1173147" cy="331109"/>
          </a:xfrm>
        </p:grpSpPr>
        <p:sp>
          <p:nvSpPr>
            <p:cNvPr id="93" name="92 Rectángulo"/>
            <p:cNvSpPr/>
            <p:nvPr/>
          </p:nvSpPr>
          <p:spPr>
            <a:xfrm>
              <a:off x="3929085" y="0"/>
              <a:ext cx="1173147" cy="331109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93 Rectángulo"/>
            <p:cNvSpPr/>
            <p:nvPr/>
          </p:nvSpPr>
          <p:spPr>
            <a:xfrm>
              <a:off x="3929085" y="0"/>
              <a:ext cx="1173147" cy="331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Comerciales </a:t>
              </a:r>
              <a:r>
                <a:rPr lang="es-ES" sz="1100" kern="1200" dirty="0" smtClean="0">
                  <a:latin typeface="Arial" pitchFamily="34" charset="0"/>
                  <a:cs typeface="Arial" pitchFamily="34" charset="0"/>
                </a:rPr>
                <a:t>(7)</a:t>
              </a:r>
              <a:endParaRPr lang="es-ES" sz="1100" kern="1200" dirty="0" smtClean="0"/>
            </a:p>
          </p:txBody>
        </p:sp>
      </p:grpSp>
      <p:cxnSp>
        <p:nvCxnSpPr>
          <p:cNvPr id="95" name="94 Conector recto"/>
          <p:cNvCxnSpPr/>
          <p:nvPr/>
        </p:nvCxnSpPr>
        <p:spPr>
          <a:xfrm>
            <a:off x="7500958" y="5572140"/>
            <a:ext cx="285752" cy="158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recto"/>
          <p:cNvCxnSpPr/>
          <p:nvPr/>
        </p:nvCxnSpPr>
        <p:spPr>
          <a:xfrm>
            <a:off x="285720" y="2428868"/>
            <a:ext cx="8572560" cy="158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recto"/>
          <p:cNvCxnSpPr/>
          <p:nvPr/>
        </p:nvCxnSpPr>
        <p:spPr>
          <a:xfrm>
            <a:off x="285720" y="3857628"/>
            <a:ext cx="8572560" cy="158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"/>
          <p:cNvCxnSpPr/>
          <p:nvPr/>
        </p:nvCxnSpPr>
        <p:spPr>
          <a:xfrm>
            <a:off x="285720" y="5357826"/>
            <a:ext cx="8572560" cy="158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Program Files\Microsoft Office\MEDIA\CAGCAT10\j0293236.wmf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43570" y="1571612"/>
            <a:ext cx="484172" cy="357190"/>
          </a:xfrm>
          <a:prstGeom prst="rect">
            <a:avLst/>
          </a:prstGeom>
          <a:noFill/>
        </p:spPr>
      </p:pic>
      <p:pic>
        <p:nvPicPr>
          <p:cNvPr id="75" name="Picture 3" descr="C:\Program Files\Microsoft Office\MEDIA\CAGCAT10\j0293236.wmf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00430" y="2071678"/>
            <a:ext cx="484172" cy="357190"/>
          </a:xfrm>
          <a:prstGeom prst="rect">
            <a:avLst/>
          </a:prstGeom>
          <a:noFill/>
        </p:spPr>
      </p:pic>
      <p:pic>
        <p:nvPicPr>
          <p:cNvPr id="76" name="Picture 3" descr="C:\Program Files\Microsoft Office\MEDIA\CAGCAT10\j0293236.wmf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14612" y="2643182"/>
            <a:ext cx="484172" cy="357190"/>
          </a:xfrm>
          <a:prstGeom prst="rect">
            <a:avLst/>
          </a:prstGeom>
          <a:noFill/>
        </p:spPr>
      </p:pic>
      <p:pic>
        <p:nvPicPr>
          <p:cNvPr id="78" name="Picture 3" descr="C:\Program Files\Microsoft Office\MEDIA\CAGCAT10\j0293236.wmf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20" y="3000372"/>
            <a:ext cx="484172" cy="357190"/>
          </a:xfrm>
          <a:prstGeom prst="rect">
            <a:avLst/>
          </a:prstGeom>
          <a:noFill/>
        </p:spPr>
      </p:pic>
      <p:pic>
        <p:nvPicPr>
          <p:cNvPr id="82" name="Picture 3" descr="C:\Program Files\Microsoft Office\MEDIA\CAGCAT10\j0293236.wmf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86248" y="3071810"/>
            <a:ext cx="484172" cy="357190"/>
          </a:xfrm>
          <a:prstGeom prst="rect">
            <a:avLst/>
          </a:prstGeom>
          <a:noFill/>
        </p:spPr>
      </p:pic>
      <p:pic>
        <p:nvPicPr>
          <p:cNvPr id="86" name="Picture 3" descr="C:\Program Files\Microsoft Office\MEDIA\CAGCAT10\j0293236.wmf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3108" y="4500570"/>
            <a:ext cx="484172" cy="3571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282" y="285728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357322" cy="71438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500034" y="142873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596" y="1214422"/>
            <a:ext cx="8229600" cy="4697427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Titulo del puesto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Director General.</a:t>
            </a: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Dependencia jerárquica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Consejo de Administración.</a:t>
            </a: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Autoridad jerárquica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Todas las posiciones representadas en el organigrama, excepto</a:t>
            </a:r>
            <a:r>
              <a:rPr kumimoji="0" lang="es-ES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Consejo de Administración.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Función específica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Times New Roman" pitchFamily="18" charset="0"/>
                <a:cs typeface="Tahoma" pitchFamily="34" charset="0"/>
              </a:rPr>
              <a:t>Planificar y asegurar que se cumplen los objetivos anuales y que se satisface a los clientes a través de la relación comercial y la prestación de servicios.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Actividades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imes New Roman" pitchFamily="18" charset="0"/>
              </a:rPr>
              <a:t>Dirigir el ritmo de la sociedad, representarla, captar  negocio y atender a clientes, apoyar al área de análisis de riesgos y operaciones financieras, revisar la política y el sistema de gestión de la calidad; controlar los recursos humanos.</a:t>
            </a:r>
            <a:endParaRPr lang="es-ES" sz="1600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Responsabilidades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Desarrollar el volumen de operaciones, supervisar el trabajo del personal, planificar la prestación del servicio y coordinar las áreas. Satisfacer</a:t>
            </a:r>
            <a:r>
              <a:rPr kumimoji="0" lang="es-ES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 a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 los socios, implantar las políticas y decisiones acordadas, formalizar operaciones.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609600" marR="0" lvl="0" indent="-60960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es-E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Relaciones internas y externas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s-E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Potenciar y desarrollar la imagen y actividad de la sociedad en su entorno institucional y en el mercado.</a:t>
            </a: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5 Flecha curvada hacia la izquierda">
            <a:hlinkClick r:id="rId3" action="ppaction://hlinksldjump"/>
          </p:cNvPr>
          <p:cNvSpPr/>
          <p:nvPr/>
        </p:nvSpPr>
        <p:spPr>
          <a:xfrm>
            <a:off x="8215338" y="6072206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224714"/>
          </a:xfrm>
        </p:spPr>
        <p:txBody>
          <a:bodyPr>
            <a:normAutofit/>
          </a:bodyPr>
          <a:lstStyle/>
          <a:p>
            <a:pPr algn="ctr"/>
            <a:r>
              <a:rPr lang="es-ES" sz="4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INTRODUCCIÓN</a:t>
            </a:r>
            <a:endParaRPr lang="es-ES" sz="4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572132" y="4357694"/>
            <a:ext cx="2969643" cy="18333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357166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214290"/>
            <a:ext cx="1285884" cy="73342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1500174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Titulo del puesto: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Secretaria.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Dependencia jerárquica: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Director General.</a:t>
            </a: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Autoridad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No tiene autoridad jerárquica.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Función específica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Desarrollar, elaborar y controlar las tareas administrativas de la sociedad; atender y solucionar las necesidades de información básicas de los clientes. 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Actividades: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Recibir y filtrar llamadas y visitas; actualizar la aplicación GE2; apoyar al resto de personal de la Sociedad; obtener documentos: actas, cartas, avales, contratos, transferencias, etc. recibir y repartir la correspondencia, fax, etc.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Responsabilidades materiales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Control y custodia de documentación de las operaciones y los convenios.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+mj-lt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Relaciones internas y externas: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Externas con las personas que se ponen en contacto con la entidad; e interna con los miembros directivos que necesiten  su servicio</a:t>
            </a:r>
            <a:endParaRPr lang="es-ES_tradnl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4 Flecha curvada hacia la izquierda">
            <a:hlinkClick r:id="rId3" action="ppaction://hlinksldjump"/>
          </p:cNvPr>
          <p:cNvSpPr/>
          <p:nvPr/>
        </p:nvSpPr>
        <p:spPr>
          <a:xfrm>
            <a:off x="8072462" y="6000768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357166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 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428760" cy="661988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1214422"/>
            <a:ext cx="8229600" cy="5643578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Titulo del puesto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Director de Control y Finanzas.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Dependencia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Director General.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Autoridad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Secretaria, Director de Calidad, Técnico Informático, Jefe de Administración.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Función específica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Cumplir con la normativa contable, fiscal y de información a la que se encuentre sometida  la sociedad; elaborar la información sobre la actividad y la situación financiera, proporcionar los instrumentos necesarios para la toma de decisiones por parte de la Dirección; desarrollar, controlar y optimizar el programa informático de gestión administrativa.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Actividades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Realizar análisis de las operaciones para identificar las necesidades de provisión; elaborar la información requerida por terceros; gestionar los asuntos informáticos y controlar la documentación.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Responsabilidades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Programa informático de gestión, informes y seguimiento de las operaciones.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Relaciones internas y externas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Elaborar los informes de obligado cumplimiento para el Banco de España y CESGAR.</a:t>
            </a:r>
            <a:endParaRPr lang="es-ES_tradnl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4 Flecha curvada hacia la izquierda">
            <a:hlinkClick r:id="rId3" action="ppaction://hlinksldjump"/>
          </p:cNvPr>
          <p:cNvSpPr/>
          <p:nvPr/>
        </p:nvSpPr>
        <p:spPr>
          <a:xfrm>
            <a:off x="8001024" y="5929330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428604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 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346201" cy="642942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5720" y="1500174"/>
            <a:ext cx="8229600" cy="5516562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Titulo del puesto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Director de Riesgos y Operaciones.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Dependencia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Director General.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Autoridad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 secretaria, analista de riesgos y director de recobros.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Función específica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Proporcionar a los órganos decisorios de la sociedad  la información necesaria para la discriminación entre operaciones viables y operaciones potencialmente morosas; ayudar a que nuestros clientes encuentren las mejores soluciones para la financiación y el desarrollo de sus proyectos.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Actividades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Negociar convenios con entidades de crédito; atender a los clientes y ofrecer servicios; gestionar las comunicaciones con los socios potenciales; formalizar las operaciones; realizar análisis de seguimiento de las operaciones para identificar situaciones de morosidad; negociar con socios ante situaciones de impago.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Responsabilidades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: Captar clientes; negociar convenios con las entidades de crédito; asesorar a los socios; atender a clientes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95000"/>
              <a:buFont typeface="Wingdings" pitchFamily="2" charset="2"/>
              <a:buAutoNum type="arabicPeriod"/>
              <a:tabLst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Relaciones internas y externas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Promover la imagen de la sociedad entre las entidades colaboradoras.</a:t>
            </a:r>
            <a:endParaRPr lang="es-ES_tradnl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" name="5 Flecha curvada hacia la izquierda">
            <a:hlinkClick r:id="rId3" action="ppaction://hlinksldjump"/>
          </p:cNvPr>
          <p:cNvSpPr/>
          <p:nvPr/>
        </p:nvSpPr>
        <p:spPr>
          <a:xfrm>
            <a:off x="8215338" y="6072206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357166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 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631953" cy="73342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85720" y="1357298"/>
            <a:ext cx="81439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Titulo del puesto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Jefe de administración.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Dependencia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Director de Control y Finanzas.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Autoridad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Contable.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Función específica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Elaborar los estados financieros; supervisar tareas administrativas de la sociedad; elaborar las Cuentas Anuales e Informe de Gestión; supervisar los documentos contables.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Actividades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Llevar la contabilidad y la fiscalidad de la sociedad; elaborar las Cuentas Anuales e Informe de Gestión; supervisar los documentos contables.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Responsabilidades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Área contable.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es-ES" u="sng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Relaciones internas y externas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Flujos de información con sus superiores y subordinados para la realización de tareas contables</a:t>
            </a:r>
            <a:endParaRPr lang="es-ES_tradnl" dirty="0" smtClean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4 Flecha curvada hacia la izquierda">
            <a:hlinkClick r:id="rId3" action="ppaction://hlinksldjump"/>
          </p:cNvPr>
          <p:cNvSpPr/>
          <p:nvPr/>
        </p:nvSpPr>
        <p:spPr>
          <a:xfrm>
            <a:off x="8143900" y="6000768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428604"/>
            <a:ext cx="63963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Manual de Organización: 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14290"/>
            <a:ext cx="1631953" cy="73342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357158" y="1214422"/>
            <a:ext cx="7572412" cy="491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Titulo del puesto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Consejo de Administración.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Dependencia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ninguna.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Autoridad jerárquica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 Director general.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Función </a:t>
            </a: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específica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Elaborar la consolidación de los estados financieros de las compañías que forman el Grupo,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preparar las Cuentas Anuales,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colaborar en la contabilización,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colaborar en el seguimiento y control de los presupuestos de la compañía, etc. 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Actividades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al ser un puesto de nivel superior, en general, se encargará de supervisar todas las actividades llevadas a cabo por los directivos y demás empleados, así como de elaborar las Cuentas Anuales de la sociedad.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Responsabilidades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: debe saber cuáles son los presupuestos, objetivos y costes de la sociedad, para hacer lo posible por alcanzarlos.</a:t>
            </a:r>
          </a:p>
          <a:p>
            <a:pPr marL="609600" lvl="0" indent="-609600" algn="just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95000"/>
              <a:buFont typeface="Wingdings" pitchFamily="2" charset="2"/>
              <a:buAutoNum type="arabicPeriod"/>
              <a:defRPr/>
            </a:pPr>
            <a:r>
              <a:rPr lang="es-ES" u="sng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Relaciones internas y externas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: guarda relación con el personal de la empresa, y debe saber cuales son las relaciones con los clientes y las entidades financieras relacionadas con la actividad que lleva a cabo la sociedad.</a:t>
            </a:r>
            <a:endParaRPr lang="es-ES_tradnl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4 Flecha curvada hacia la izquierda">
            <a:hlinkClick r:id="rId3" action="ppaction://hlinksldjump"/>
          </p:cNvPr>
          <p:cNvSpPr/>
          <p:nvPr/>
        </p:nvSpPr>
        <p:spPr>
          <a:xfrm>
            <a:off x="8143900" y="6000768"/>
            <a:ext cx="588644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35716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Análisis de procesos: Organigrafo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214282" y="1500174"/>
            <a:ext cx="4462463" cy="2089150"/>
            <a:chOff x="160" y="935"/>
            <a:chExt cx="2811" cy="1316"/>
          </a:xfrm>
        </p:grpSpPr>
        <p:sp>
          <p:nvSpPr>
            <p:cNvPr id="4" name="Rectangle 37"/>
            <p:cNvSpPr>
              <a:spLocks noChangeArrowheads="1"/>
            </p:cNvSpPr>
            <p:nvPr/>
          </p:nvSpPr>
          <p:spPr bwMode="auto">
            <a:xfrm>
              <a:off x="249" y="965"/>
              <a:ext cx="1085" cy="560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D</a:t>
              </a:r>
              <a:r>
                <a:rPr lang="es-ES" sz="1800" i="0" u="none" dirty="0">
                  <a:latin typeface="Arial" charset="0"/>
                </a:rPr>
                <a:t>. Riesgos </a:t>
              </a:r>
            </a:p>
            <a:p>
              <a:r>
                <a:rPr lang="es-ES" sz="1800" i="0" u="none" dirty="0" smtClean="0">
                  <a:latin typeface="Arial" charset="0"/>
                </a:rPr>
                <a:t>          Y </a:t>
              </a:r>
              <a:endParaRPr lang="es-ES" sz="1800" i="0" u="none" dirty="0">
                <a:latin typeface="Arial" charset="0"/>
              </a:endParaRPr>
            </a:p>
            <a:p>
              <a:r>
                <a:rPr lang="es-ES" sz="1800" i="0" u="none" dirty="0">
                  <a:latin typeface="Arial" charset="0"/>
                </a:rPr>
                <a:t>Operaciones</a:t>
              </a:r>
            </a:p>
          </p:txBody>
        </p:sp>
        <p:sp>
          <p:nvSpPr>
            <p:cNvPr id="5" name="Rectangle 38"/>
            <p:cNvSpPr>
              <a:spLocks noChangeArrowheads="1"/>
            </p:cNvSpPr>
            <p:nvPr/>
          </p:nvSpPr>
          <p:spPr bwMode="auto">
            <a:xfrm>
              <a:off x="1520" y="935"/>
              <a:ext cx="908" cy="635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D</a:t>
              </a:r>
              <a:r>
                <a:rPr lang="es-ES" sz="1800" i="0" u="none" dirty="0">
                  <a:latin typeface="Arial" charset="0"/>
                </a:rPr>
                <a:t>. Control  </a:t>
              </a:r>
            </a:p>
            <a:p>
              <a:r>
                <a:rPr lang="es-ES" sz="1800" i="0" u="none" dirty="0" smtClean="0">
                  <a:latin typeface="Arial" charset="0"/>
                </a:rPr>
                <a:t>        </a:t>
              </a:r>
              <a:r>
                <a:rPr lang="es-ES" sz="1800" i="0" u="none" dirty="0">
                  <a:latin typeface="Arial" charset="0"/>
                </a:rPr>
                <a:t>Y </a:t>
              </a:r>
            </a:p>
            <a:p>
              <a:r>
                <a:rPr lang="es-ES" sz="1800" i="0" u="none" dirty="0">
                  <a:latin typeface="Arial" charset="0"/>
                </a:rPr>
                <a:t>Finanzas</a:t>
              </a:r>
            </a:p>
          </p:txBody>
        </p:sp>
        <p:sp>
          <p:nvSpPr>
            <p:cNvPr id="6" name="Rectangle 39"/>
            <p:cNvSpPr>
              <a:spLocks noChangeArrowheads="1"/>
            </p:cNvSpPr>
            <p:nvPr/>
          </p:nvSpPr>
          <p:spPr bwMode="auto">
            <a:xfrm>
              <a:off x="1882" y="1661"/>
              <a:ext cx="1089" cy="272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>
                  <a:latin typeface="Arial" charset="0"/>
                </a:rPr>
                <a:t>Asesor Jurídico</a:t>
              </a:r>
            </a:p>
          </p:txBody>
        </p:sp>
        <p:sp>
          <p:nvSpPr>
            <p:cNvPr id="7" name="Line 40"/>
            <p:cNvSpPr>
              <a:spLocks noChangeShapeType="1"/>
            </p:cNvSpPr>
            <p:nvPr/>
          </p:nvSpPr>
          <p:spPr bwMode="auto">
            <a:xfrm>
              <a:off x="1021" y="2024"/>
              <a:ext cx="317" cy="2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>
              <a:off x="1338" y="1525"/>
              <a:ext cx="0" cy="7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Line 42"/>
            <p:cNvSpPr>
              <a:spLocks noChangeShapeType="1"/>
            </p:cNvSpPr>
            <p:nvPr/>
          </p:nvSpPr>
          <p:spPr bwMode="auto">
            <a:xfrm flipH="1">
              <a:off x="1338" y="1570"/>
              <a:ext cx="182" cy="6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Line 43"/>
            <p:cNvSpPr>
              <a:spLocks noChangeShapeType="1"/>
            </p:cNvSpPr>
            <p:nvPr/>
          </p:nvSpPr>
          <p:spPr bwMode="auto">
            <a:xfrm flipH="1">
              <a:off x="1338" y="1933"/>
              <a:ext cx="544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Rectangle 54"/>
            <p:cNvSpPr>
              <a:spLocks noChangeArrowheads="1"/>
            </p:cNvSpPr>
            <p:nvPr/>
          </p:nvSpPr>
          <p:spPr bwMode="auto">
            <a:xfrm>
              <a:off x="160" y="1752"/>
              <a:ext cx="861" cy="272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>
                  <a:latin typeface="Arial" charset="0"/>
                </a:rPr>
                <a:t>D. General</a:t>
              </a:r>
            </a:p>
          </p:txBody>
        </p:sp>
      </p:grpSp>
      <p:grpSp>
        <p:nvGrpSpPr>
          <p:cNvPr id="12" name="Group 63"/>
          <p:cNvGrpSpPr>
            <a:grpSpLocks/>
          </p:cNvGrpSpPr>
          <p:nvPr/>
        </p:nvGrpSpPr>
        <p:grpSpPr bwMode="auto">
          <a:xfrm>
            <a:off x="2571736" y="2071678"/>
            <a:ext cx="5202238" cy="1514475"/>
            <a:chOff x="1746" y="1342"/>
            <a:chExt cx="3277" cy="954"/>
          </a:xfrm>
        </p:grpSpPr>
        <p:sp>
          <p:nvSpPr>
            <p:cNvPr id="13" name="Rectangle 44"/>
            <p:cNvSpPr>
              <a:spLocks noChangeArrowheads="1"/>
            </p:cNvSpPr>
            <p:nvPr/>
          </p:nvSpPr>
          <p:spPr bwMode="auto">
            <a:xfrm>
              <a:off x="3501" y="1342"/>
              <a:ext cx="1522" cy="454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        Juzgado</a:t>
              </a:r>
              <a:endParaRPr lang="es-ES" sz="1800" i="0" u="none" dirty="0">
                <a:latin typeface="Arial" charset="0"/>
              </a:endParaRPr>
            </a:p>
          </p:txBody>
        </p:sp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1746" y="1706"/>
              <a:ext cx="2041" cy="590"/>
              <a:chOff x="1746" y="1706"/>
              <a:chExt cx="2041" cy="590"/>
            </a:xfrm>
          </p:grpSpPr>
          <p:sp>
            <p:nvSpPr>
              <p:cNvPr id="16" name="Line 47"/>
              <p:cNvSpPr>
                <a:spLocks noChangeShapeType="1"/>
              </p:cNvSpPr>
              <p:nvPr/>
            </p:nvSpPr>
            <p:spPr bwMode="auto">
              <a:xfrm flipV="1">
                <a:off x="1746" y="2024"/>
                <a:ext cx="2041" cy="2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" name="Line 48"/>
              <p:cNvSpPr>
                <a:spLocks noChangeShapeType="1"/>
              </p:cNvSpPr>
              <p:nvPr/>
            </p:nvSpPr>
            <p:spPr bwMode="auto">
              <a:xfrm flipV="1">
                <a:off x="3787" y="1706"/>
                <a:ext cx="0" cy="3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900113" y="3500438"/>
            <a:ext cx="2305050" cy="865187"/>
          </a:xfrm>
          <a:prstGeom prst="ellipse">
            <a:avLst/>
          </a:prstGeom>
          <a:solidFill>
            <a:schemeClr val="folHlink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 i="0" u="none" dirty="0" smtClean="0">
                <a:latin typeface="Arial" charset="0"/>
              </a:rPr>
              <a:t>  Comité </a:t>
            </a:r>
            <a:r>
              <a:rPr lang="es-ES" sz="1800" i="0" u="none" dirty="0">
                <a:latin typeface="Arial" charset="0"/>
              </a:rPr>
              <a:t>de </a:t>
            </a:r>
          </a:p>
          <a:p>
            <a:r>
              <a:rPr lang="es-ES" sz="1800" i="0" u="none" dirty="0" smtClean="0">
                <a:latin typeface="Arial" charset="0"/>
              </a:rPr>
              <a:t>     Riesgo</a:t>
            </a:r>
            <a:endParaRPr lang="es-ES" sz="1800" i="0" u="none" dirty="0">
              <a:latin typeface="Arial" charset="0"/>
            </a:endParaRPr>
          </a:p>
        </p:txBody>
      </p:sp>
      <p:grpSp>
        <p:nvGrpSpPr>
          <p:cNvPr id="25" name="Group 60"/>
          <p:cNvGrpSpPr>
            <a:grpSpLocks/>
          </p:cNvGrpSpPr>
          <p:nvPr/>
        </p:nvGrpSpPr>
        <p:grpSpPr bwMode="auto">
          <a:xfrm>
            <a:off x="3203575" y="3573463"/>
            <a:ext cx="4754563" cy="863600"/>
            <a:chOff x="2018" y="2251"/>
            <a:chExt cx="2995" cy="544"/>
          </a:xfrm>
        </p:grpSpPr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3969" y="2251"/>
              <a:ext cx="1044" cy="544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   EE.FF</a:t>
              </a:r>
              <a:endParaRPr lang="es-ES" sz="1800" i="0" u="none" dirty="0">
                <a:latin typeface="Arial" charset="0"/>
              </a:endParaRPr>
            </a:p>
          </p:txBody>
        </p:sp>
        <p:sp>
          <p:nvSpPr>
            <p:cNvPr id="27" name="Line 30"/>
            <p:cNvSpPr>
              <a:spLocks noChangeShapeType="1"/>
            </p:cNvSpPr>
            <p:nvPr/>
          </p:nvSpPr>
          <p:spPr bwMode="auto">
            <a:xfrm>
              <a:off x="2018" y="2523"/>
              <a:ext cx="19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9" name="Group 61"/>
          <p:cNvGrpSpPr>
            <a:grpSpLocks/>
          </p:cNvGrpSpPr>
          <p:nvPr/>
        </p:nvGrpSpPr>
        <p:grpSpPr bwMode="auto">
          <a:xfrm>
            <a:off x="3071802" y="4071942"/>
            <a:ext cx="3382962" cy="2232025"/>
            <a:chOff x="1973" y="2523"/>
            <a:chExt cx="2131" cy="1406"/>
          </a:xfrm>
        </p:grpSpPr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3061" y="2886"/>
              <a:ext cx="1043" cy="499"/>
            </a:xfrm>
            <a:prstGeom prst="rect">
              <a:avLst/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   Notario</a:t>
              </a:r>
              <a:endParaRPr lang="es-ES" sz="1800" i="0" u="none" dirty="0">
                <a:latin typeface="Arial" charset="0"/>
              </a:endParaRPr>
            </a:p>
          </p:txBody>
        </p:sp>
        <p:sp>
          <p:nvSpPr>
            <p:cNvPr id="31" name="Line 21"/>
            <p:cNvSpPr>
              <a:spLocks noChangeShapeType="1"/>
            </p:cNvSpPr>
            <p:nvPr/>
          </p:nvSpPr>
          <p:spPr bwMode="auto">
            <a:xfrm>
              <a:off x="2018" y="2523"/>
              <a:ext cx="1043" cy="5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1973" y="3158"/>
              <a:ext cx="1088" cy="7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5" name="Group 53"/>
          <p:cNvGrpSpPr>
            <a:grpSpLocks/>
          </p:cNvGrpSpPr>
          <p:nvPr/>
        </p:nvGrpSpPr>
        <p:grpSpPr bwMode="auto">
          <a:xfrm>
            <a:off x="931863" y="4365625"/>
            <a:ext cx="2200275" cy="1150938"/>
            <a:chOff x="587" y="2750"/>
            <a:chExt cx="1386" cy="725"/>
          </a:xfrm>
        </p:grpSpPr>
        <p:sp>
          <p:nvSpPr>
            <p:cNvPr id="36" name="AutoShape 6"/>
            <p:cNvSpPr>
              <a:spLocks noChangeArrowheads="1"/>
            </p:cNvSpPr>
            <p:nvPr/>
          </p:nvSpPr>
          <p:spPr bwMode="auto">
            <a:xfrm>
              <a:off x="587" y="2976"/>
              <a:ext cx="1386" cy="499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  Dpto</a:t>
              </a:r>
              <a:r>
                <a:rPr lang="es-ES" sz="1800" i="0" u="none" dirty="0">
                  <a:latin typeface="Arial" charset="0"/>
                </a:rPr>
                <a:t>. Riesgo </a:t>
              </a:r>
            </a:p>
            <a:p>
              <a:r>
                <a:rPr lang="es-ES" sz="1800" i="0" u="none" dirty="0" smtClean="0">
                  <a:latin typeface="Arial" charset="0"/>
                </a:rPr>
                <a:t>             y </a:t>
              </a:r>
              <a:endParaRPr lang="es-ES" sz="1800" i="0" u="none" dirty="0">
                <a:latin typeface="Arial" charset="0"/>
              </a:endParaRPr>
            </a:p>
            <a:p>
              <a:r>
                <a:rPr lang="es-ES" sz="1800" i="0" u="none" dirty="0" smtClean="0">
                  <a:latin typeface="Arial" charset="0"/>
                </a:rPr>
                <a:t>    Operaciones</a:t>
              </a:r>
              <a:endParaRPr lang="es-ES" sz="1800" i="0" u="none" dirty="0">
                <a:latin typeface="Arial" charset="0"/>
              </a:endParaRPr>
            </a:p>
          </p:txBody>
        </p:sp>
        <p:sp>
          <p:nvSpPr>
            <p:cNvPr id="37" name="Line 10"/>
            <p:cNvSpPr>
              <a:spLocks noChangeShapeType="1"/>
            </p:cNvSpPr>
            <p:nvPr/>
          </p:nvSpPr>
          <p:spPr bwMode="auto">
            <a:xfrm flipV="1">
              <a:off x="1292" y="2750"/>
              <a:ext cx="1" cy="2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9" name="Group 52"/>
          <p:cNvGrpSpPr>
            <a:grpSpLocks/>
          </p:cNvGrpSpPr>
          <p:nvPr/>
        </p:nvGrpSpPr>
        <p:grpSpPr bwMode="auto">
          <a:xfrm>
            <a:off x="1003300" y="5518150"/>
            <a:ext cx="2128838" cy="1006475"/>
            <a:chOff x="632" y="3476"/>
            <a:chExt cx="1341" cy="634"/>
          </a:xfrm>
        </p:grpSpPr>
        <p:sp>
          <p:nvSpPr>
            <p:cNvPr id="40" name="AutoShape 5"/>
            <p:cNvSpPr>
              <a:spLocks noChangeArrowheads="1"/>
            </p:cNvSpPr>
            <p:nvPr/>
          </p:nvSpPr>
          <p:spPr bwMode="auto">
            <a:xfrm>
              <a:off x="632" y="3702"/>
              <a:ext cx="1341" cy="408"/>
            </a:xfrm>
            <a:prstGeom prst="flowChartProcess">
              <a:avLst/>
            </a:prstGeom>
            <a:solidFill>
              <a:schemeClr val="fol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 smtClean="0">
                  <a:latin typeface="Arial" charset="0"/>
                </a:rPr>
                <a:t>        Cliente</a:t>
              </a:r>
              <a:endParaRPr lang="es-ES" sz="1800" i="0" u="none" dirty="0">
                <a:latin typeface="Arial" charset="0"/>
              </a:endParaRPr>
            </a:p>
          </p:txBody>
        </p:sp>
        <p:sp>
          <p:nvSpPr>
            <p:cNvPr id="41" name="Line 11"/>
            <p:cNvSpPr>
              <a:spLocks noChangeShapeType="1"/>
            </p:cNvSpPr>
            <p:nvPr/>
          </p:nvSpPr>
          <p:spPr bwMode="auto">
            <a:xfrm flipV="1">
              <a:off x="1292" y="3476"/>
              <a:ext cx="1" cy="2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3" name="Line 29"/>
          <p:cNvSpPr>
            <a:spLocks noChangeShapeType="1"/>
          </p:cNvSpPr>
          <p:nvPr/>
        </p:nvSpPr>
        <p:spPr bwMode="auto">
          <a:xfrm>
            <a:off x="3132138" y="6237288"/>
            <a:ext cx="41052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4" name="Line 31"/>
          <p:cNvSpPr>
            <a:spLocks noChangeShapeType="1"/>
          </p:cNvSpPr>
          <p:nvPr/>
        </p:nvSpPr>
        <p:spPr bwMode="auto">
          <a:xfrm flipV="1">
            <a:off x="7235826" y="4437063"/>
            <a:ext cx="0" cy="1800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46" name="Group 49"/>
          <p:cNvGrpSpPr>
            <a:grpSpLocks/>
          </p:cNvGrpSpPr>
          <p:nvPr/>
        </p:nvGrpSpPr>
        <p:grpSpPr bwMode="auto">
          <a:xfrm>
            <a:off x="458788" y="3933825"/>
            <a:ext cx="554037" cy="2303463"/>
            <a:chOff x="289" y="2478"/>
            <a:chExt cx="349" cy="1451"/>
          </a:xfrm>
        </p:grpSpPr>
        <p:sp>
          <p:nvSpPr>
            <p:cNvPr id="48" name="Line 14"/>
            <p:cNvSpPr>
              <a:spLocks noChangeShapeType="1"/>
            </p:cNvSpPr>
            <p:nvPr/>
          </p:nvSpPr>
          <p:spPr bwMode="auto">
            <a:xfrm flipH="1">
              <a:off x="289" y="2478"/>
              <a:ext cx="2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" name="Line 16"/>
            <p:cNvSpPr>
              <a:spLocks noChangeShapeType="1"/>
            </p:cNvSpPr>
            <p:nvPr/>
          </p:nvSpPr>
          <p:spPr bwMode="auto">
            <a:xfrm>
              <a:off x="295" y="3929"/>
              <a:ext cx="3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" name="Line 17"/>
            <p:cNvSpPr>
              <a:spLocks noChangeShapeType="1"/>
            </p:cNvSpPr>
            <p:nvPr/>
          </p:nvSpPr>
          <p:spPr bwMode="auto">
            <a:xfrm>
              <a:off x="289" y="2478"/>
              <a:ext cx="0" cy="14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" name="51 Dodecágono"/>
          <p:cNvSpPr/>
          <p:nvPr/>
        </p:nvSpPr>
        <p:spPr>
          <a:xfrm>
            <a:off x="571472" y="407194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3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52 Dodecágono"/>
          <p:cNvSpPr/>
          <p:nvPr/>
        </p:nvSpPr>
        <p:spPr>
          <a:xfrm>
            <a:off x="2786050" y="3286124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9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53 Dodecágono"/>
          <p:cNvSpPr/>
          <p:nvPr/>
        </p:nvSpPr>
        <p:spPr>
          <a:xfrm>
            <a:off x="3214678" y="5715016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4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54 Dodecágono"/>
          <p:cNvSpPr/>
          <p:nvPr/>
        </p:nvSpPr>
        <p:spPr>
          <a:xfrm>
            <a:off x="3500430" y="550070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6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55 Dodecágono"/>
          <p:cNvSpPr/>
          <p:nvPr/>
        </p:nvSpPr>
        <p:spPr>
          <a:xfrm>
            <a:off x="7286644" y="4500570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5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56 Dodecágono"/>
          <p:cNvSpPr/>
          <p:nvPr/>
        </p:nvSpPr>
        <p:spPr>
          <a:xfrm>
            <a:off x="2143108" y="5643578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1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57 Dodecágono"/>
          <p:cNvSpPr/>
          <p:nvPr/>
        </p:nvSpPr>
        <p:spPr>
          <a:xfrm>
            <a:off x="2143108" y="442913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2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Dodecágono"/>
          <p:cNvSpPr/>
          <p:nvPr/>
        </p:nvSpPr>
        <p:spPr>
          <a:xfrm>
            <a:off x="3071802" y="4214818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4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60 Dodecágono"/>
          <p:cNvSpPr/>
          <p:nvPr/>
        </p:nvSpPr>
        <p:spPr>
          <a:xfrm>
            <a:off x="3357554" y="442913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6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61 Dodecágono"/>
          <p:cNvSpPr/>
          <p:nvPr/>
        </p:nvSpPr>
        <p:spPr>
          <a:xfrm>
            <a:off x="3286116" y="371475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3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62 Dodecágono"/>
          <p:cNvSpPr/>
          <p:nvPr/>
        </p:nvSpPr>
        <p:spPr>
          <a:xfrm>
            <a:off x="3643306" y="371475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8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63 Dodecágono"/>
          <p:cNvSpPr/>
          <p:nvPr/>
        </p:nvSpPr>
        <p:spPr>
          <a:xfrm>
            <a:off x="5929322" y="3714752"/>
            <a:ext cx="285752" cy="214314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7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64 Pergamino horizontal"/>
          <p:cNvSpPr/>
          <p:nvPr/>
        </p:nvSpPr>
        <p:spPr>
          <a:xfrm>
            <a:off x="7429520" y="5929330"/>
            <a:ext cx="1571636" cy="64294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65 CuadroTexto"/>
          <p:cNvSpPr txBox="1"/>
          <p:nvPr/>
        </p:nvSpPr>
        <p:spPr>
          <a:xfrm>
            <a:off x="7500958" y="614364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2" action="ppaction://hlinksldjump"/>
              </a:rPr>
              <a:t>Numeración</a:t>
            </a: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57224" y="285728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Numeración del Organigrafo:</a:t>
            </a:r>
            <a:endParaRPr lang="es-E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8662" y="1285860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000100" y="135729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Petición de aval y entrega                       de documentación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28662" y="228599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928662" y="242886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Realización del estudio y del informe sobre la operación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28662" y="335756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928662" y="4500570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928662" y="5786454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5643570" y="1285860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643570" y="228599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643570" y="335756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643570" y="4500570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1000100" y="3500438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comité de Riesgo comunica al cliente y a la EE.FF. el resultado 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71538" y="4572008"/>
            <a:ext cx="2643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Suraval y el cliente acuden al notario y formalizan el documento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071538" y="592933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EE.FF. le concede el préstamo al cliente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857884" y="1428736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cliente paga y Suraval anula la póliza en el notario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786446" y="242886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EE.FF. comunica el impago al cliente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786446" y="350043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Suraval paga a la EE.FF. </a:t>
            </a:r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deuda viva del cliente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715008" y="4572008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Suraval acude al Juzgado e inicia el contencioso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357158" y="135729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1</a:t>
            </a:r>
            <a:endParaRPr lang="es-ES" dirty="0"/>
          </a:p>
        </p:txBody>
      </p:sp>
      <p:sp>
        <p:nvSpPr>
          <p:cNvPr id="22" name="21 Elipse"/>
          <p:cNvSpPr/>
          <p:nvPr/>
        </p:nvSpPr>
        <p:spPr>
          <a:xfrm>
            <a:off x="357158" y="2357430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2</a:t>
            </a:r>
            <a:endParaRPr lang="es-ES" dirty="0"/>
          </a:p>
        </p:txBody>
      </p:sp>
      <p:sp>
        <p:nvSpPr>
          <p:cNvPr id="23" name="22 Elipse"/>
          <p:cNvSpPr/>
          <p:nvPr/>
        </p:nvSpPr>
        <p:spPr>
          <a:xfrm>
            <a:off x="357158" y="3429000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3</a:t>
            </a:r>
            <a:endParaRPr lang="es-ES" dirty="0"/>
          </a:p>
        </p:txBody>
      </p:sp>
      <p:sp>
        <p:nvSpPr>
          <p:cNvPr id="24" name="23 Elipse"/>
          <p:cNvSpPr/>
          <p:nvPr/>
        </p:nvSpPr>
        <p:spPr>
          <a:xfrm>
            <a:off x="357158" y="464344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4</a:t>
            </a:r>
            <a:endParaRPr lang="es-ES" dirty="0"/>
          </a:p>
        </p:txBody>
      </p:sp>
      <p:sp>
        <p:nvSpPr>
          <p:cNvPr id="25" name="24 Elipse"/>
          <p:cNvSpPr/>
          <p:nvPr/>
        </p:nvSpPr>
        <p:spPr>
          <a:xfrm>
            <a:off x="357158" y="5929330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5</a:t>
            </a:r>
            <a:endParaRPr lang="es-ES" dirty="0"/>
          </a:p>
        </p:txBody>
      </p:sp>
      <p:sp>
        <p:nvSpPr>
          <p:cNvPr id="26" name="25 Elipse"/>
          <p:cNvSpPr/>
          <p:nvPr/>
        </p:nvSpPr>
        <p:spPr>
          <a:xfrm>
            <a:off x="5000628" y="142873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6</a:t>
            </a:r>
            <a:endParaRPr lang="es-ES" dirty="0"/>
          </a:p>
        </p:txBody>
      </p:sp>
      <p:sp>
        <p:nvSpPr>
          <p:cNvPr id="27" name="26 Elipse"/>
          <p:cNvSpPr/>
          <p:nvPr/>
        </p:nvSpPr>
        <p:spPr>
          <a:xfrm>
            <a:off x="5000628" y="242886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7</a:t>
            </a:r>
            <a:endParaRPr lang="es-ES" dirty="0"/>
          </a:p>
        </p:txBody>
      </p:sp>
      <p:sp>
        <p:nvSpPr>
          <p:cNvPr id="28" name="27 Elipse"/>
          <p:cNvSpPr/>
          <p:nvPr/>
        </p:nvSpPr>
        <p:spPr>
          <a:xfrm>
            <a:off x="5000628" y="350043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8</a:t>
            </a:r>
            <a:endParaRPr lang="es-ES" dirty="0"/>
          </a:p>
        </p:txBody>
      </p:sp>
      <p:sp>
        <p:nvSpPr>
          <p:cNvPr id="29" name="28 Elipse"/>
          <p:cNvSpPr/>
          <p:nvPr/>
        </p:nvSpPr>
        <p:spPr>
          <a:xfrm>
            <a:off x="5000628" y="464344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9</a:t>
            </a:r>
            <a:endParaRPr lang="es-ES" dirty="0"/>
          </a:p>
        </p:txBody>
      </p:sp>
      <p:sp>
        <p:nvSpPr>
          <p:cNvPr id="33" name="32 Flecha curvada hacia la izquierda">
            <a:hlinkClick r:id="rId2" action="ppaction://hlinksldjump"/>
          </p:cNvPr>
          <p:cNvSpPr/>
          <p:nvPr/>
        </p:nvSpPr>
        <p:spPr>
          <a:xfrm>
            <a:off x="7858148" y="5786454"/>
            <a:ext cx="642942" cy="85725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285728"/>
            <a:ext cx="7643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Mapa de procesos:</a:t>
            </a:r>
            <a:endParaRPr lang="es-ES" sz="4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250825" y="1628775"/>
            <a:ext cx="1944688" cy="576263"/>
            <a:chOff x="158" y="1026"/>
            <a:chExt cx="1225" cy="363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58" y="1026"/>
              <a:ext cx="1225" cy="227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Solicitud de aval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748" y="1253"/>
              <a:ext cx="0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107950" y="4941888"/>
            <a:ext cx="2160588" cy="576262"/>
          </a:xfrm>
          <a:prstGeom prst="diamond">
            <a:avLst/>
          </a:prstGeom>
          <a:solidFill>
            <a:schemeClr val="tx1">
              <a:alpha val="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i="0" u="none" dirty="0">
                <a:latin typeface="Arial" charset="0"/>
              </a:rPr>
              <a:t>¿Se aprueba?</a:t>
            </a:r>
            <a:endParaRPr lang="es-ES_tradnl" sz="1800" i="0" u="none" dirty="0">
              <a:latin typeface="Arial" charset="0"/>
            </a:endParaRPr>
          </a:p>
        </p:txBody>
      </p:sp>
      <p:grpSp>
        <p:nvGrpSpPr>
          <p:cNvPr id="7" name="Group 72"/>
          <p:cNvGrpSpPr>
            <a:grpSpLocks/>
          </p:cNvGrpSpPr>
          <p:nvPr/>
        </p:nvGrpSpPr>
        <p:grpSpPr bwMode="auto">
          <a:xfrm>
            <a:off x="250825" y="3284538"/>
            <a:ext cx="1944688" cy="720725"/>
            <a:chOff x="158" y="2069"/>
            <a:chExt cx="1225" cy="454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58" y="2069"/>
              <a:ext cx="1225" cy="318"/>
            </a:xfrm>
            <a:prstGeom prst="rect">
              <a:avLst/>
            </a:prstGeom>
            <a:solidFill>
              <a:srgbClr val="00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Estudio del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proyecto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>
              <a:off x="748" y="2387"/>
              <a:ext cx="0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73"/>
          <p:cNvGrpSpPr>
            <a:grpSpLocks/>
          </p:cNvGrpSpPr>
          <p:nvPr/>
        </p:nvGrpSpPr>
        <p:grpSpPr bwMode="auto">
          <a:xfrm>
            <a:off x="107950" y="4005263"/>
            <a:ext cx="2376488" cy="936625"/>
            <a:chOff x="68" y="2523"/>
            <a:chExt cx="1497" cy="590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8" y="2523"/>
              <a:ext cx="1497" cy="408"/>
            </a:xfrm>
            <a:prstGeom prst="rect">
              <a:avLst/>
            </a:prstGeom>
            <a:solidFill>
              <a:srgbClr val="00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Reunión del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Comité de riesgo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748" y="2931"/>
              <a:ext cx="0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" name="Group 74"/>
          <p:cNvGrpSpPr>
            <a:grpSpLocks/>
          </p:cNvGrpSpPr>
          <p:nvPr/>
        </p:nvGrpSpPr>
        <p:grpSpPr bwMode="auto">
          <a:xfrm>
            <a:off x="2071687" y="4857755"/>
            <a:ext cx="1204911" cy="588963"/>
            <a:chOff x="1305" y="3060"/>
            <a:chExt cx="759" cy="371"/>
          </a:xfrm>
        </p:grpSpPr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1305" y="3060"/>
              <a:ext cx="25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1400" i="0" u="none" dirty="0">
                  <a:latin typeface="Arial" charset="0"/>
                </a:rPr>
                <a:t>No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1610" y="3113"/>
              <a:ext cx="454" cy="318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Fin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1429" y="3294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7" name="Group 71"/>
          <p:cNvGrpSpPr>
            <a:grpSpLocks/>
          </p:cNvGrpSpPr>
          <p:nvPr/>
        </p:nvGrpSpPr>
        <p:grpSpPr bwMode="auto">
          <a:xfrm>
            <a:off x="500034" y="1571612"/>
            <a:ext cx="3786188" cy="1928814"/>
            <a:chOff x="158" y="981"/>
            <a:chExt cx="2385" cy="1215"/>
          </a:xfrm>
        </p:grpSpPr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158" y="1389"/>
              <a:ext cx="1225" cy="545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Exposición al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cliente de las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condiciones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748" y="1933"/>
              <a:ext cx="0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Oval 25"/>
            <p:cNvSpPr>
              <a:spLocks noChangeArrowheads="1"/>
            </p:cNvSpPr>
            <p:nvPr/>
          </p:nvSpPr>
          <p:spPr bwMode="auto">
            <a:xfrm>
              <a:off x="1565" y="981"/>
              <a:ext cx="978" cy="453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200" i="0" u="none" dirty="0">
                  <a:latin typeface="Arial" charset="0"/>
                </a:rPr>
                <a:t>Balance y cuenta</a:t>
              </a:r>
            </a:p>
            <a:p>
              <a:pPr algn="ctr"/>
              <a:r>
                <a:rPr lang="es-ES" sz="1200" i="0" u="none" dirty="0">
                  <a:latin typeface="Arial" charset="0"/>
                </a:rPr>
                <a:t>P y G</a:t>
              </a:r>
              <a:r>
                <a:rPr lang="es-ES" sz="1800" i="0" u="none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 </a:t>
              </a:r>
              <a:endParaRPr lang="es-ES_tradnl" sz="1800" i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1565" y="1480"/>
              <a:ext cx="770" cy="318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Préstamos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22" name="Oval 28"/>
            <p:cNvSpPr>
              <a:spLocks noChangeArrowheads="1"/>
            </p:cNvSpPr>
            <p:nvPr/>
          </p:nvSpPr>
          <p:spPr bwMode="auto">
            <a:xfrm>
              <a:off x="1463" y="1836"/>
              <a:ext cx="873" cy="360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Obligaciones </a:t>
              </a:r>
            </a:p>
            <a:p>
              <a:pPr algn="ctr"/>
              <a:r>
                <a:rPr lang="es-ES" sz="1400" i="0" u="none" dirty="0">
                  <a:latin typeface="Arial" charset="0"/>
                </a:rPr>
                <a:t>SS e IVA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23" name="Line 29"/>
            <p:cNvSpPr>
              <a:spLocks noChangeShapeType="1"/>
            </p:cNvSpPr>
            <p:nvPr/>
          </p:nvSpPr>
          <p:spPr bwMode="auto">
            <a:xfrm flipV="1">
              <a:off x="1383" y="1389"/>
              <a:ext cx="272" cy="2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Line 30"/>
            <p:cNvSpPr>
              <a:spLocks noChangeShapeType="1"/>
            </p:cNvSpPr>
            <p:nvPr/>
          </p:nvSpPr>
          <p:spPr bwMode="auto">
            <a:xfrm flipV="1">
              <a:off x="1383" y="1616"/>
              <a:ext cx="1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>
              <a:off x="1383" y="1616"/>
              <a:ext cx="182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6" name="Group 75"/>
          <p:cNvGrpSpPr>
            <a:grpSpLocks/>
          </p:cNvGrpSpPr>
          <p:nvPr/>
        </p:nvGrpSpPr>
        <p:grpSpPr bwMode="auto">
          <a:xfrm>
            <a:off x="395288" y="5445125"/>
            <a:ext cx="1871662" cy="1152525"/>
            <a:chOff x="249" y="3430"/>
            <a:chExt cx="1179" cy="726"/>
          </a:xfrm>
        </p:grpSpPr>
        <p:sp>
          <p:nvSpPr>
            <p:cNvPr id="27" name="Line 19"/>
            <p:cNvSpPr>
              <a:spLocks noChangeShapeType="1"/>
            </p:cNvSpPr>
            <p:nvPr/>
          </p:nvSpPr>
          <p:spPr bwMode="auto">
            <a:xfrm>
              <a:off x="748" y="3475"/>
              <a:ext cx="0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521" y="3430"/>
              <a:ext cx="216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1400" i="0" u="none" dirty="0">
                  <a:latin typeface="Arial" charset="0"/>
                </a:rPr>
                <a:t>Si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249" y="3612"/>
              <a:ext cx="998" cy="544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>
                  <a:latin typeface="Arial" charset="0"/>
                </a:rPr>
                <a:t>Se comunica</a:t>
              </a:r>
            </a:p>
            <a:p>
              <a:r>
                <a:rPr lang="es-ES" sz="1800" i="0" u="none" dirty="0">
                  <a:latin typeface="Arial" charset="0"/>
                </a:rPr>
                <a:t>al solicitante</a:t>
              </a:r>
            </a:p>
            <a:p>
              <a:r>
                <a:rPr lang="es-ES" sz="1800" i="0" u="none" dirty="0">
                  <a:latin typeface="Arial" charset="0"/>
                </a:rPr>
                <a:t> y a la EE.FF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30" name="Line 34"/>
            <p:cNvSpPr>
              <a:spLocks noChangeShapeType="1"/>
            </p:cNvSpPr>
            <p:nvPr/>
          </p:nvSpPr>
          <p:spPr bwMode="auto">
            <a:xfrm>
              <a:off x="1247" y="3838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1" name="Group 76"/>
          <p:cNvGrpSpPr>
            <a:grpSpLocks/>
          </p:cNvGrpSpPr>
          <p:nvPr/>
        </p:nvGrpSpPr>
        <p:grpSpPr bwMode="auto">
          <a:xfrm>
            <a:off x="2266950" y="5734050"/>
            <a:ext cx="2016125" cy="863600"/>
            <a:chOff x="1428" y="3612"/>
            <a:chExt cx="1270" cy="544"/>
          </a:xfrm>
        </p:grpSpPr>
        <p:sp>
          <p:nvSpPr>
            <p:cNvPr id="32" name="Rectangle 33"/>
            <p:cNvSpPr>
              <a:spLocks noChangeArrowheads="1"/>
            </p:cNvSpPr>
            <p:nvPr/>
          </p:nvSpPr>
          <p:spPr bwMode="auto">
            <a:xfrm>
              <a:off x="1428" y="3612"/>
              <a:ext cx="998" cy="544"/>
            </a:xfrm>
            <a:prstGeom prst="rect">
              <a:avLst/>
            </a:prstGeom>
            <a:solidFill>
              <a:srgbClr val="00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Preparación de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póliza y la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documentación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>
              <a:off x="2427" y="3838"/>
              <a:ext cx="2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4" name="Group 77"/>
          <p:cNvGrpSpPr>
            <a:grpSpLocks/>
          </p:cNvGrpSpPr>
          <p:nvPr/>
        </p:nvGrpSpPr>
        <p:grpSpPr bwMode="auto">
          <a:xfrm>
            <a:off x="2628900" y="3500438"/>
            <a:ext cx="2301875" cy="2592387"/>
            <a:chOff x="1656" y="2205"/>
            <a:chExt cx="1450" cy="1633"/>
          </a:xfrm>
        </p:grpSpPr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2154" y="2930"/>
              <a:ext cx="908" cy="545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>
                  <a:latin typeface="Arial" charset="0"/>
                </a:rPr>
                <a:t>Notaria firma </a:t>
              </a:r>
            </a:p>
            <a:p>
              <a:r>
                <a:rPr lang="es-ES" sz="1800" i="0" u="none" dirty="0">
                  <a:latin typeface="Arial" charset="0"/>
                </a:rPr>
                <a:t>los </a:t>
              </a:r>
            </a:p>
            <a:p>
              <a:r>
                <a:rPr lang="es-ES" sz="1800" i="0" u="none" dirty="0">
                  <a:latin typeface="Arial" charset="0"/>
                </a:rPr>
                <a:t>documentos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2517" y="3475"/>
              <a:ext cx="0" cy="3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" name="Oval 39"/>
            <p:cNvSpPr>
              <a:spLocks noChangeArrowheads="1"/>
            </p:cNvSpPr>
            <p:nvPr/>
          </p:nvSpPr>
          <p:spPr bwMode="auto">
            <a:xfrm>
              <a:off x="1656" y="2432"/>
              <a:ext cx="589" cy="318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Pólizas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38" name="Oval 40"/>
            <p:cNvSpPr>
              <a:spLocks noChangeArrowheads="1"/>
            </p:cNvSpPr>
            <p:nvPr/>
          </p:nvSpPr>
          <p:spPr bwMode="auto">
            <a:xfrm>
              <a:off x="2110" y="2205"/>
              <a:ext cx="589" cy="318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Garantías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39" name="Oval 41"/>
            <p:cNvSpPr>
              <a:spLocks noChangeArrowheads="1"/>
            </p:cNvSpPr>
            <p:nvPr/>
          </p:nvSpPr>
          <p:spPr bwMode="auto">
            <a:xfrm>
              <a:off x="2517" y="2477"/>
              <a:ext cx="589" cy="318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Solic. socio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 flipV="1">
              <a:off x="2381" y="2524"/>
              <a:ext cx="0" cy="4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" name="Line 43"/>
            <p:cNvSpPr>
              <a:spLocks noChangeShapeType="1"/>
            </p:cNvSpPr>
            <p:nvPr/>
          </p:nvSpPr>
          <p:spPr bwMode="auto">
            <a:xfrm flipV="1">
              <a:off x="2381" y="2661"/>
              <a:ext cx="136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 flipH="1" flipV="1">
              <a:off x="2199" y="2661"/>
              <a:ext cx="182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3" name="Group 79"/>
          <p:cNvGrpSpPr>
            <a:grpSpLocks/>
          </p:cNvGrpSpPr>
          <p:nvPr/>
        </p:nvGrpSpPr>
        <p:grpSpPr bwMode="auto">
          <a:xfrm>
            <a:off x="4283075" y="5876925"/>
            <a:ext cx="2952750" cy="504825"/>
            <a:chOff x="2698" y="3702"/>
            <a:chExt cx="1860" cy="318"/>
          </a:xfrm>
        </p:grpSpPr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2698" y="3702"/>
              <a:ext cx="1225" cy="318"/>
            </a:xfrm>
            <a:prstGeom prst="rect">
              <a:avLst/>
            </a:prstGeom>
            <a:solidFill>
              <a:srgbClr val="00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Seguimiento de la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operación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45" name="Line 49"/>
            <p:cNvSpPr>
              <a:spLocks noChangeShapeType="1"/>
            </p:cNvSpPr>
            <p:nvPr/>
          </p:nvSpPr>
          <p:spPr bwMode="auto">
            <a:xfrm>
              <a:off x="3923" y="3838"/>
              <a:ext cx="6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" name="Group 81"/>
          <p:cNvGrpSpPr>
            <a:grpSpLocks/>
          </p:cNvGrpSpPr>
          <p:nvPr/>
        </p:nvGrpSpPr>
        <p:grpSpPr bwMode="auto">
          <a:xfrm>
            <a:off x="7235825" y="5518150"/>
            <a:ext cx="1657350" cy="1079500"/>
            <a:chOff x="4558" y="3476"/>
            <a:chExt cx="1044" cy="680"/>
          </a:xfrm>
        </p:grpSpPr>
        <p:sp>
          <p:nvSpPr>
            <p:cNvPr id="47" name="Rectangle 50"/>
            <p:cNvSpPr>
              <a:spLocks noChangeArrowheads="1"/>
            </p:cNvSpPr>
            <p:nvPr/>
          </p:nvSpPr>
          <p:spPr bwMode="auto">
            <a:xfrm>
              <a:off x="4558" y="3622"/>
              <a:ext cx="1044" cy="53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El socio no 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paga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(Socio moroso)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48" name="Line 52"/>
            <p:cNvSpPr>
              <a:spLocks noChangeShapeType="1"/>
            </p:cNvSpPr>
            <p:nvPr/>
          </p:nvSpPr>
          <p:spPr bwMode="auto">
            <a:xfrm flipV="1">
              <a:off x="5193" y="3476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9" name="Group 82"/>
          <p:cNvGrpSpPr>
            <a:grpSpLocks/>
          </p:cNvGrpSpPr>
          <p:nvPr/>
        </p:nvGrpSpPr>
        <p:grpSpPr bwMode="auto">
          <a:xfrm>
            <a:off x="7596188" y="4581525"/>
            <a:ext cx="1296987" cy="936625"/>
            <a:chOff x="4785" y="2886"/>
            <a:chExt cx="817" cy="590"/>
          </a:xfrm>
        </p:grpSpPr>
        <p:sp>
          <p:nvSpPr>
            <p:cNvPr id="50" name="Rectangle 51"/>
            <p:cNvSpPr>
              <a:spLocks noChangeArrowheads="1"/>
            </p:cNvSpPr>
            <p:nvPr/>
          </p:nvSpPr>
          <p:spPr bwMode="auto">
            <a:xfrm>
              <a:off x="4785" y="3067"/>
              <a:ext cx="817" cy="409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 smtClean="0">
                  <a:latin typeface="Arial" charset="0"/>
                </a:rPr>
                <a:t>Suraval </a:t>
              </a:r>
              <a:endParaRPr lang="es-ES" sz="1800" i="0" u="none" dirty="0">
                <a:latin typeface="Arial" charset="0"/>
              </a:endParaRPr>
            </a:p>
            <a:p>
              <a:pPr algn="ctr"/>
              <a:r>
                <a:rPr lang="es-ES" sz="1800" i="0" u="none" dirty="0">
                  <a:latin typeface="Arial" charset="0"/>
                </a:rPr>
                <a:t>paga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51" name="Line 54"/>
            <p:cNvSpPr>
              <a:spLocks noChangeShapeType="1"/>
            </p:cNvSpPr>
            <p:nvPr/>
          </p:nvSpPr>
          <p:spPr bwMode="auto">
            <a:xfrm flipV="1">
              <a:off x="5193" y="2886"/>
              <a:ext cx="0" cy="1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52" name="Group 78"/>
          <p:cNvGrpSpPr>
            <a:grpSpLocks/>
          </p:cNvGrpSpPr>
          <p:nvPr/>
        </p:nvGrpSpPr>
        <p:grpSpPr bwMode="auto">
          <a:xfrm>
            <a:off x="4068763" y="1628775"/>
            <a:ext cx="2159000" cy="4248150"/>
            <a:chOff x="2563" y="1026"/>
            <a:chExt cx="1360" cy="2676"/>
          </a:xfrm>
        </p:grpSpPr>
        <p:sp>
          <p:nvSpPr>
            <p:cNvPr id="53" name="Rectangle 46"/>
            <p:cNvSpPr>
              <a:spLocks noChangeArrowheads="1"/>
            </p:cNvSpPr>
            <p:nvPr/>
          </p:nvSpPr>
          <p:spPr bwMode="auto">
            <a:xfrm>
              <a:off x="3198" y="2931"/>
              <a:ext cx="725" cy="544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>
                  <a:latin typeface="Arial" charset="0"/>
                </a:rPr>
                <a:t>El socio </a:t>
              </a:r>
            </a:p>
            <a:p>
              <a:r>
                <a:rPr lang="es-ES" sz="1800" i="0" u="none">
                  <a:latin typeface="Arial" charset="0"/>
                </a:rPr>
                <a:t>paga</a:t>
              </a:r>
              <a:endParaRPr lang="es-ES_tradnl" sz="1800" i="0" u="none">
                <a:latin typeface="Arial" charset="0"/>
              </a:endParaRPr>
            </a:p>
          </p:txBody>
        </p:sp>
        <p:sp>
          <p:nvSpPr>
            <p:cNvPr id="54" name="Line 47"/>
            <p:cNvSpPr>
              <a:spLocks noChangeShapeType="1"/>
            </p:cNvSpPr>
            <p:nvPr/>
          </p:nvSpPr>
          <p:spPr bwMode="auto">
            <a:xfrm flipV="1">
              <a:off x="3470" y="3476"/>
              <a:ext cx="0" cy="2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" name="Rectangle 48"/>
            <p:cNvSpPr>
              <a:spLocks noChangeArrowheads="1"/>
            </p:cNvSpPr>
            <p:nvPr/>
          </p:nvSpPr>
          <p:spPr bwMode="auto">
            <a:xfrm>
              <a:off x="2971" y="1026"/>
              <a:ext cx="907" cy="544"/>
            </a:xfrm>
            <a:prstGeom prst="rect">
              <a:avLst/>
            </a:prstGeom>
            <a:solidFill>
              <a:srgbClr val="FFFF66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Cancelación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de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operación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56" name="Line 55"/>
            <p:cNvSpPr>
              <a:spLocks noChangeShapeType="1"/>
            </p:cNvSpPr>
            <p:nvPr/>
          </p:nvSpPr>
          <p:spPr bwMode="auto">
            <a:xfrm flipV="1">
              <a:off x="3470" y="1570"/>
              <a:ext cx="0" cy="1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2563" y="1661"/>
              <a:ext cx="725" cy="544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>
                  <a:latin typeface="Arial" charset="0"/>
                </a:rPr>
                <a:t>El Notario</a:t>
              </a:r>
            </a:p>
            <a:p>
              <a:r>
                <a:rPr lang="es-ES" sz="1800" i="0" u="none" dirty="0">
                  <a:latin typeface="Arial" charset="0"/>
                </a:rPr>
                <a:t>anula la </a:t>
              </a:r>
            </a:p>
            <a:p>
              <a:r>
                <a:rPr lang="es-ES" sz="1800" i="0" u="none" dirty="0">
                  <a:latin typeface="Arial" charset="0"/>
                </a:rPr>
                <a:t>garantía 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>
              <a:off x="3288" y="1933"/>
              <a:ext cx="18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7596188" y="1628775"/>
            <a:ext cx="1296987" cy="649288"/>
          </a:xfrm>
          <a:prstGeom prst="rect">
            <a:avLst/>
          </a:prstGeom>
          <a:solidFill>
            <a:srgbClr val="FFFF66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i="0" u="none" dirty="0">
                <a:latin typeface="Arial" charset="0"/>
              </a:rPr>
              <a:t>Cobro de</a:t>
            </a:r>
          </a:p>
          <a:p>
            <a:pPr algn="ctr"/>
            <a:r>
              <a:rPr lang="es-ES" sz="1800" i="0" u="none" dirty="0" smtClean="0">
                <a:latin typeface="Arial" charset="0"/>
              </a:rPr>
              <a:t>Suraval </a:t>
            </a:r>
            <a:endParaRPr lang="es-ES_tradnl" sz="1800" i="0" u="none" dirty="0">
              <a:latin typeface="Arial" charset="0"/>
            </a:endParaRPr>
          </a:p>
        </p:txBody>
      </p:sp>
      <p:grpSp>
        <p:nvGrpSpPr>
          <p:cNvPr id="60" name="Group 83"/>
          <p:cNvGrpSpPr>
            <a:grpSpLocks/>
          </p:cNvGrpSpPr>
          <p:nvPr/>
        </p:nvGrpSpPr>
        <p:grpSpPr bwMode="auto">
          <a:xfrm>
            <a:off x="7429500" y="2278063"/>
            <a:ext cx="1535113" cy="2303462"/>
            <a:chOff x="4680" y="1435"/>
            <a:chExt cx="967" cy="1451"/>
          </a:xfrm>
        </p:grpSpPr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4680" y="2387"/>
              <a:ext cx="967" cy="499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i="0" u="none" dirty="0">
                  <a:latin typeface="Arial" charset="0"/>
                </a:rPr>
                <a:t>Inicio proceso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Judicial </a:t>
              </a:r>
            </a:p>
            <a:p>
              <a:pPr algn="ctr"/>
              <a:r>
                <a:rPr lang="es-ES" sz="1800" i="0" u="none" dirty="0">
                  <a:latin typeface="Arial" charset="0"/>
                </a:rPr>
                <a:t>(contencioso)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62" name="Line 59"/>
            <p:cNvSpPr>
              <a:spLocks noChangeShapeType="1"/>
            </p:cNvSpPr>
            <p:nvPr/>
          </p:nvSpPr>
          <p:spPr bwMode="auto">
            <a:xfrm flipV="1">
              <a:off x="5193" y="1435"/>
              <a:ext cx="0" cy="9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3" name="Group 84"/>
          <p:cNvGrpSpPr>
            <a:grpSpLocks/>
          </p:cNvGrpSpPr>
          <p:nvPr/>
        </p:nvGrpSpPr>
        <p:grpSpPr bwMode="auto">
          <a:xfrm>
            <a:off x="6299200" y="2420938"/>
            <a:ext cx="1944688" cy="647700"/>
            <a:chOff x="3968" y="1525"/>
            <a:chExt cx="1225" cy="408"/>
          </a:xfrm>
        </p:grpSpPr>
        <p:sp>
          <p:nvSpPr>
            <p:cNvPr id="64" name="Rectangle 60"/>
            <p:cNvSpPr>
              <a:spLocks noChangeArrowheads="1"/>
            </p:cNvSpPr>
            <p:nvPr/>
          </p:nvSpPr>
          <p:spPr bwMode="auto">
            <a:xfrm>
              <a:off x="3968" y="1525"/>
              <a:ext cx="1089" cy="408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>
                  <a:latin typeface="Arial" charset="0"/>
                </a:rPr>
                <a:t>Ejecución del</a:t>
              </a:r>
            </a:p>
            <a:p>
              <a:r>
                <a:rPr lang="es-ES" sz="1800" i="0" u="none">
                  <a:latin typeface="Arial" charset="0"/>
                </a:rPr>
                <a:t>bien hipotecado</a:t>
              </a:r>
              <a:endParaRPr lang="es-ES_tradnl" sz="1800" i="0" u="none">
                <a:latin typeface="Arial" charset="0"/>
              </a:endParaRPr>
            </a:p>
          </p:txBody>
        </p:sp>
        <p:sp>
          <p:nvSpPr>
            <p:cNvPr id="65" name="Line 61"/>
            <p:cNvSpPr>
              <a:spLocks noChangeShapeType="1"/>
            </p:cNvSpPr>
            <p:nvPr/>
          </p:nvSpPr>
          <p:spPr bwMode="auto">
            <a:xfrm>
              <a:off x="5057" y="1706"/>
              <a:ext cx="1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6" name="Group 80"/>
          <p:cNvGrpSpPr>
            <a:grpSpLocks/>
          </p:cNvGrpSpPr>
          <p:nvPr/>
        </p:nvGrpSpPr>
        <p:grpSpPr bwMode="auto">
          <a:xfrm>
            <a:off x="5651500" y="3141663"/>
            <a:ext cx="1871663" cy="2951162"/>
            <a:chOff x="3560" y="1979"/>
            <a:chExt cx="1179" cy="1859"/>
          </a:xfrm>
        </p:grpSpPr>
        <p:sp>
          <p:nvSpPr>
            <p:cNvPr id="67" name="Rectangle 62"/>
            <p:cNvSpPr>
              <a:spLocks noChangeArrowheads="1"/>
            </p:cNvSpPr>
            <p:nvPr/>
          </p:nvSpPr>
          <p:spPr bwMode="auto">
            <a:xfrm>
              <a:off x="4014" y="2931"/>
              <a:ext cx="725" cy="544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800" i="0" u="none" dirty="0">
                  <a:latin typeface="Arial" charset="0"/>
                </a:rPr>
                <a:t>Informes</a:t>
              </a:r>
            </a:p>
            <a:p>
              <a:r>
                <a:rPr lang="es-ES" sz="1800" i="0" u="none" dirty="0">
                  <a:latin typeface="Arial" charset="0"/>
                </a:rPr>
                <a:t>de la</a:t>
              </a:r>
            </a:p>
            <a:p>
              <a:r>
                <a:rPr lang="es-ES" sz="1800" i="0" u="none" dirty="0">
                  <a:latin typeface="Arial" charset="0"/>
                </a:rPr>
                <a:t>EE.FF</a:t>
              </a:r>
              <a:endParaRPr lang="es-ES_tradnl" sz="1800" i="0" u="none" dirty="0">
                <a:latin typeface="Arial" charset="0"/>
              </a:endParaRPr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4286" y="3475"/>
              <a:ext cx="0" cy="3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" name="Oval 64"/>
            <p:cNvSpPr>
              <a:spLocks noChangeArrowheads="1"/>
            </p:cNvSpPr>
            <p:nvPr/>
          </p:nvSpPr>
          <p:spPr bwMode="auto">
            <a:xfrm>
              <a:off x="3697" y="1979"/>
              <a:ext cx="680" cy="227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Vencimiento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70" name="Oval 65"/>
            <p:cNvSpPr>
              <a:spLocks noChangeArrowheads="1"/>
            </p:cNvSpPr>
            <p:nvPr/>
          </p:nvSpPr>
          <p:spPr bwMode="auto">
            <a:xfrm>
              <a:off x="3561" y="2340"/>
              <a:ext cx="589" cy="183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s-ES" sz="1400" i="0" u="none" dirty="0">
                  <a:latin typeface="Arial" charset="0"/>
                </a:rPr>
                <a:t>Importe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71" name="Oval 66"/>
            <p:cNvSpPr>
              <a:spLocks noChangeArrowheads="1"/>
            </p:cNvSpPr>
            <p:nvPr/>
          </p:nvSpPr>
          <p:spPr bwMode="auto">
            <a:xfrm>
              <a:off x="3560" y="2568"/>
              <a:ext cx="680" cy="227"/>
            </a:xfrm>
            <a:prstGeom prst="ellipse">
              <a:avLst/>
            </a:prstGeom>
            <a:solidFill>
              <a:schemeClr val="tx1">
                <a:alpha val="0"/>
              </a:scheme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400" i="0" u="none" dirty="0">
                  <a:latin typeface="Arial" charset="0"/>
                </a:rPr>
                <a:t>Antigüedad</a:t>
              </a:r>
              <a:endParaRPr lang="es-ES_tradnl" sz="1400" i="0" u="none" dirty="0">
                <a:latin typeface="Arial" charset="0"/>
              </a:endParaRPr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 flipH="1" flipV="1">
              <a:off x="4241" y="2659"/>
              <a:ext cx="317" cy="2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H="1" flipV="1">
              <a:off x="4150" y="2432"/>
              <a:ext cx="408" cy="4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 flipV="1">
              <a:off x="4150" y="2205"/>
              <a:ext cx="408" cy="7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42976" y="285728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Leyenda:</a:t>
            </a:r>
            <a:endParaRPr lang="es-ES" sz="4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14546" y="1571612"/>
            <a:ext cx="4714908" cy="7143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2285984" y="171448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Procesos clave</a:t>
            </a:r>
            <a:endParaRPr lang="es-E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85852" y="2714620"/>
            <a:ext cx="6286544" cy="714380"/>
          </a:xfrm>
          <a:prstGeom prst="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Procesos de apoyo</a:t>
            </a:r>
            <a:endParaRPr lang="es-E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85786" y="3857628"/>
            <a:ext cx="7572428" cy="714380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000232" y="3929066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Procesos estratégicos</a:t>
            </a:r>
            <a:endParaRPr lang="es-E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14282" y="5143512"/>
            <a:ext cx="8715436" cy="71438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1500166" y="5214950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Fin del proceso</a:t>
            </a:r>
            <a:endParaRPr lang="es-E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285728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Análisis de la estructura formal de la organización</a:t>
            </a:r>
            <a:r>
              <a:rPr lang="es-E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s-E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Pentágono"/>
          <p:cNvSpPr/>
          <p:nvPr/>
        </p:nvSpPr>
        <p:spPr>
          <a:xfrm rot="5400000">
            <a:off x="1805350" y="980676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Pentágono"/>
          <p:cNvSpPr/>
          <p:nvPr/>
        </p:nvSpPr>
        <p:spPr>
          <a:xfrm rot="5400000">
            <a:off x="1805350" y="2552312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Pentágono"/>
          <p:cNvSpPr/>
          <p:nvPr/>
        </p:nvSpPr>
        <p:spPr>
          <a:xfrm rot="5400000">
            <a:off x="1805350" y="4123948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Pentágono"/>
          <p:cNvSpPr/>
          <p:nvPr/>
        </p:nvSpPr>
        <p:spPr>
          <a:xfrm rot="5400000">
            <a:off x="5663002" y="980676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Pentágono"/>
          <p:cNvSpPr/>
          <p:nvPr/>
        </p:nvSpPr>
        <p:spPr>
          <a:xfrm rot="5400000">
            <a:off x="5663002" y="2623750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Pentágono"/>
          <p:cNvSpPr/>
          <p:nvPr/>
        </p:nvSpPr>
        <p:spPr>
          <a:xfrm rot="5400000">
            <a:off x="5663002" y="4123948"/>
            <a:ext cx="978408" cy="3160412"/>
          </a:xfrm>
          <a:prstGeom prst="homePlate">
            <a:avLst>
              <a:gd name="adj" fmla="val 51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0978" y="5033772"/>
            <a:ext cx="1773022" cy="1824228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928662" y="2214554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DIMENSIÓN VERTICAL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928662" y="3857628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CENTRALIZACIÓN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28662" y="535782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FORMALIZACIÓN UNIDIMENSIONAL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857752" y="2214554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DIMENSIÓN HORIZONTAL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86314" y="3857628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DESCENTRALIZACIÓN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786314" y="5357826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FORMALIZACIÓN BIDIMIENSIONAL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SGR: 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</a:t>
            </a:r>
            <a:r>
              <a:rPr lang="es-ES" sz="1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Entidades cuyo objeto social consiste en facilitar y mejorar el acceso a la financiación de las Pymes, por medio de la concesión de garantías a los titulares de pequeñas y medianas empresas que estén asociados a ellas</a:t>
            </a:r>
            <a:r>
              <a:rPr lang="es-ES" sz="1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/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2910" y="1071546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SON</a:t>
            </a:r>
          </a:p>
          <a:p>
            <a:endParaRPr lang="es-E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6 Conector angular"/>
          <p:cNvCxnSpPr/>
          <p:nvPr/>
        </p:nvCxnSpPr>
        <p:spPr>
          <a:xfrm rot="16200000" flipH="1">
            <a:off x="1071538" y="1571612"/>
            <a:ext cx="428628" cy="285752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angular"/>
          <p:cNvCxnSpPr/>
          <p:nvPr/>
        </p:nvCxnSpPr>
        <p:spPr>
          <a:xfrm>
            <a:off x="2714612" y="2857496"/>
            <a:ext cx="500066" cy="428628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214678" y="3143248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Cuenta con dos tipos de socios : </a:t>
            </a: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Protectores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que son los que participan en el capital de la SGR, ayudando al cumplimiento de su objetivo social y </a:t>
            </a:r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Partícipes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a cuyo favor puede prestar garantía y asesoramiento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14348" y="450057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SURGEN</a:t>
            </a:r>
            <a:endParaRPr lang="es-E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15 Conector angular"/>
          <p:cNvCxnSpPr/>
          <p:nvPr/>
        </p:nvCxnSpPr>
        <p:spPr>
          <a:xfrm rot="16200000" flipH="1">
            <a:off x="1142976" y="5000636"/>
            <a:ext cx="428628" cy="285752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357158" y="521495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Debido al éxito en otros países del continente europeo, surgen en España hace más de 25 años.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Porque la estructura empresarial española es la propia de un país de Pymes.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 fomentar la inversión y la capacidad de negociación de las Pymes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18" name="17 Conector recto"/>
          <p:cNvCxnSpPr/>
          <p:nvPr/>
        </p:nvCxnSpPr>
        <p:spPr>
          <a:xfrm>
            <a:off x="3214678" y="1285860"/>
            <a:ext cx="271464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560515" cy="73342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1" grpId="0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4348" y="42860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HISTORIA  DEL  SECTOR</a:t>
            </a:r>
            <a:r>
              <a:rPr lang="es-E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s-E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4282" y="4357694"/>
            <a:ext cx="8643998" cy="45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14290"/>
            <a:ext cx="1560515" cy="714380"/>
          </a:xfrm>
          <a:prstGeom prst="rect">
            <a:avLst/>
          </a:prstGeom>
          <a:noFill/>
        </p:spPr>
      </p:pic>
      <p:sp>
        <p:nvSpPr>
          <p:cNvPr id="8" name="7 Flecha abajo"/>
          <p:cNvSpPr/>
          <p:nvPr/>
        </p:nvSpPr>
        <p:spPr>
          <a:xfrm>
            <a:off x="428596" y="1785926"/>
            <a:ext cx="285752" cy="2286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285720" y="128586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1978</a:t>
            </a:r>
            <a:endParaRPr lang="es-E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128586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Real  Decreto 1885/78 </a:t>
            </a:r>
            <a:endParaRPr lang="es-E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Flecha abajo"/>
          <p:cNvSpPr/>
          <p:nvPr/>
        </p:nvSpPr>
        <p:spPr>
          <a:xfrm>
            <a:off x="1214414" y="2143116"/>
            <a:ext cx="285752" cy="1928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071538" y="171448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1981</a:t>
            </a:r>
            <a:endParaRPr lang="es-E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43042" y="171448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Nacimiento de las SGR</a:t>
            </a:r>
            <a:endParaRPr lang="es-E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2000232" y="2571744"/>
            <a:ext cx="285752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1785918" y="214311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1982-85</a:t>
            </a:r>
            <a:endParaRPr lang="es-E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714612" y="21431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Crisis del sistema</a:t>
            </a:r>
            <a:endParaRPr lang="es-E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Flecha abajo"/>
          <p:cNvSpPr/>
          <p:nvPr/>
        </p:nvSpPr>
        <p:spPr>
          <a:xfrm>
            <a:off x="2786050" y="2928934"/>
            <a:ext cx="214314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CuadroTexto"/>
          <p:cNvSpPr txBox="1"/>
          <p:nvPr/>
        </p:nvSpPr>
        <p:spPr>
          <a:xfrm>
            <a:off x="2571736" y="250030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1986</a:t>
            </a:r>
            <a:endParaRPr lang="es-ES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143240" y="250030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Etapa de crecimiento; Consolidación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20 Flecha abajo"/>
          <p:cNvSpPr/>
          <p:nvPr/>
        </p:nvSpPr>
        <p:spPr>
          <a:xfrm>
            <a:off x="3500430" y="3286124"/>
            <a:ext cx="21431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3286116" y="292893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1989</a:t>
            </a:r>
            <a:endParaRPr lang="es-ES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3857620" y="292893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Inspecciones Banco de España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Flecha abajo"/>
          <p:cNvSpPr/>
          <p:nvPr/>
        </p:nvSpPr>
        <p:spPr>
          <a:xfrm>
            <a:off x="4143372" y="3643314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4000496" y="335756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1991</a:t>
            </a:r>
            <a:endParaRPr lang="es-ES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714876" y="335756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Segunda Regulación Ley 4/1991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27 Conector"/>
          <p:cNvSpPr/>
          <p:nvPr/>
        </p:nvSpPr>
        <p:spPr>
          <a:xfrm>
            <a:off x="500034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Conector"/>
          <p:cNvSpPr/>
          <p:nvPr/>
        </p:nvSpPr>
        <p:spPr>
          <a:xfrm>
            <a:off x="1285852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Conector"/>
          <p:cNvSpPr/>
          <p:nvPr/>
        </p:nvSpPr>
        <p:spPr>
          <a:xfrm>
            <a:off x="2071670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Conector"/>
          <p:cNvSpPr/>
          <p:nvPr/>
        </p:nvSpPr>
        <p:spPr>
          <a:xfrm>
            <a:off x="2786050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Conector"/>
          <p:cNvSpPr/>
          <p:nvPr/>
        </p:nvSpPr>
        <p:spPr>
          <a:xfrm>
            <a:off x="3500430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Conector"/>
          <p:cNvSpPr/>
          <p:nvPr/>
        </p:nvSpPr>
        <p:spPr>
          <a:xfrm>
            <a:off x="4214810" y="4286256"/>
            <a:ext cx="142876" cy="11715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33 Flecha abajo"/>
          <p:cNvSpPr/>
          <p:nvPr/>
        </p:nvSpPr>
        <p:spPr>
          <a:xfrm>
            <a:off x="4786314" y="4000504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CuadroTexto"/>
          <p:cNvSpPr txBox="1"/>
          <p:nvPr/>
        </p:nvSpPr>
        <p:spPr>
          <a:xfrm>
            <a:off x="4572000" y="3714752"/>
            <a:ext cx="64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1994</a:t>
            </a:r>
            <a:endParaRPr lang="es-ES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5214942" y="3786190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Ley 1/1994 régimen jurídico SGR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36 Conector"/>
          <p:cNvSpPr/>
          <p:nvPr/>
        </p:nvSpPr>
        <p:spPr>
          <a:xfrm>
            <a:off x="4857752" y="4286256"/>
            <a:ext cx="142876" cy="12668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CuadroTexto"/>
          <p:cNvSpPr txBox="1"/>
          <p:nvPr/>
        </p:nvSpPr>
        <p:spPr>
          <a:xfrm>
            <a:off x="357158" y="4572008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Real Decreto 1885/78</a:t>
            </a:r>
          </a:p>
          <a:p>
            <a:pPr>
              <a:buFont typeface="Arial" pitchFamily="34" charset="0"/>
              <a:buChar char="•"/>
            </a:pPr>
            <a:endParaRPr lang="es-ES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Capital variable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Socios: Protectores y Partícipes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Carácter mutualista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Forma jurídica: híbrido S.A. y Sdad. Cooperativa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Objeto social: prestación garantías</a:t>
            </a:r>
            <a:endParaRPr lang="es-ES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38 Flecha izquierda y derecha"/>
          <p:cNvSpPr/>
          <p:nvPr/>
        </p:nvSpPr>
        <p:spPr>
          <a:xfrm>
            <a:off x="3714744" y="5357826"/>
            <a:ext cx="785818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CuadroTexto"/>
          <p:cNvSpPr txBox="1"/>
          <p:nvPr/>
        </p:nvSpPr>
        <p:spPr>
          <a:xfrm>
            <a:off x="4929190" y="4572008"/>
            <a:ext cx="42148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Ley 1/ 1994</a:t>
            </a:r>
          </a:p>
          <a:p>
            <a:pPr>
              <a:buFont typeface="Arial" pitchFamily="34" charset="0"/>
              <a:buChar char="•"/>
            </a:pPr>
            <a:endParaRPr lang="es-ES" sz="1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Cifra capital mínimo aumenta</a:t>
            </a:r>
          </a:p>
          <a:p>
            <a:pPr>
              <a:buFont typeface="Arial" pitchFamily="34" charset="0"/>
              <a:buChar char="•"/>
            </a:pPr>
            <a:r>
              <a:rPr lang="es-ES" sz="14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Consideración de Entidad Financiera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Empresas pequeñas y medianas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Objeto social: Prestación de garantías y            asesoramiento financiero</a:t>
            </a:r>
            <a:endParaRPr lang="es-E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0" y="250030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42910" y="428604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7158" y="357166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DATOS ECONÓMICOS  DEL SECTOR</a:t>
            </a:r>
            <a:r>
              <a:rPr lang="es-E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s-E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teresita\Documents\ETEA\organización\untitle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71546"/>
            <a:ext cx="3438532" cy="238690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1028343"/>
            <a:ext cx="650084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32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de las SGR:</a:t>
            </a:r>
          </a:p>
          <a:p>
            <a:pPr>
              <a:buNone/>
            </a:pPr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Acceso a la financiación con los tipos de interés más ventajosos del mercado y plazo de financiación más largos.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Mejora, refuerza y complementa las garantías ofrecidas ante las entidades de crédito, hecho que permite acceder al líneas de financiación antes inalcanzables.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Posibilidad de evitar la aportación de garantías reales , y , por tanto sus efectos negativos sobre la capacidad de expansión futura de la empresa.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Canalización y tramitación de todo tipo de subvenciones.</a:t>
            </a: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Minimiza trámites de resolución y formalización.</a:t>
            </a:r>
          </a:p>
        </p:txBody>
      </p:sp>
      <p:pic>
        <p:nvPicPr>
          <p:cNvPr id="15362" name="Picture 2" descr="C:\Users\teresita\Documents\ETEA\organización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8711" y="1428736"/>
            <a:ext cx="2089569" cy="321471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643446"/>
            <a:ext cx="2662097" cy="1928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214290"/>
            <a:ext cx="1560515" cy="7143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 redondeado"/>
          <p:cNvSpPr/>
          <p:nvPr/>
        </p:nvSpPr>
        <p:spPr>
          <a:xfrm>
            <a:off x="571472" y="1357298"/>
            <a:ext cx="428628" cy="50720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BANCO   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DE 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ESPAÑA</a:t>
            </a:r>
            <a:endParaRPr lang="es-ES" dirty="0"/>
          </a:p>
        </p:txBody>
      </p:sp>
      <p:sp>
        <p:nvSpPr>
          <p:cNvPr id="33" name="32 CuadroTexto"/>
          <p:cNvSpPr txBox="1"/>
          <p:nvPr/>
        </p:nvSpPr>
        <p:spPr>
          <a:xfrm>
            <a:off x="1428728" y="57148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FUNCIONAMIENTO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3571868" y="2500306"/>
            <a:ext cx="1857388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SGR</a:t>
            </a:r>
          </a:p>
        </p:txBody>
      </p:sp>
      <p:sp>
        <p:nvSpPr>
          <p:cNvPr id="36" name="35 Rectángulo redondeado"/>
          <p:cNvSpPr/>
          <p:nvPr/>
        </p:nvSpPr>
        <p:spPr>
          <a:xfrm>
            <a:off x="3571868" y="5357826"/>
            <a:ext cx="3429024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REAFIANZAMIENTO</a:t>
            </a:r>
          </a:p>
        </p:txBody>
      </p:sp>
      <p:cxnSp>
        <p:nvCxnSpPr>
          <p:cNvPr id="40" name="39 Conector recto de flecha"/>
          <p:cNvCxnSpPr/>
          <p:nvPr/>
        </p:nvCxnSpPr>
        <p:spPr>
          <a:xfrm>
            <a:off x="1214414" y="2714620"/>
            <a:ext cx="207170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1428728" y="228599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supervisa</a:t>
            </a:r>
            <a:endParaRPr lang="es-E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1214414" y="5572140"/>
            <a:ext cx="207170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1357290" y="485776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cobertura  de        los avales</a:t>
            </a:r>
            <a:endParaRPr lang="es-E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44 Conector recto de flecha"/>
          <p:cNvCxnSpPr/>
          <p:nvPr/>
        </p:nvCxnSpPr>
        <p:spPr>
          <a:xfrm rot="5400000">
            <a:off x="3143240" y="4214818"/>
            <a:ext cx="2001058" cy="79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357290" y="1214422"/>
            <a:ext cx="757242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4286248" y="392906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cesión de      avales</a:t>
            </a:r>
            <a:endParaRPr lang="es-E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Abrir llave"/>
          <p:cNvSpPr/>
          <p:nvPr/>
        </p:nvSpPr>
        <p:spPr>
          <a:xfrm>
            <a:off x="5643570" y="2071678"/>
            <a:ext cx="142876" cy="1214446"/>
          </a:xfrm>
          <a:prstGeom prst="leftBrace">
            <a:avLst/>
          </a:prstGeom>
          <a:ln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857884" y="2000240"/>
            <a:ext cx="1285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Responde ante</a:t>
            </a:r>
            <a:endParaRPr lang="es-ES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929322" y="3143248"/>
            <a:ext cx="1285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Avala</a:t>
            </a:r>
            <a:endParaRPr lang="es-ES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7143768" y="1785926"/>
            <a:ext cx="1643074" cy="571504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Entidades financieras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7143768" y="2928934"/>
            <a:ext cx="1643074" cy="571504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Socio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Picture 2" descr="C:\Users\teresita\Documents\ETEA\organización\Suraval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14290"/>
            <a:ext cx="1560515" cy="78581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57224" y="1000108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ANÁLISIS DESCRIPTIVO</a:t>
            </a:r>
            <a:endParaRPr lang="es-ES" sz="4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643314"/>
            <a:ext cx="2657485" cy="265272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1345</TotalTime>
  <Words>3084</Words>
  <Application>Microsoft Office PowerPoint</Application>
  <PresentationFormat>Presentación en pantalla (4:3)</PresentationFormat>
  <Paragraphs>466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Flujo</vt:lpstr>
      <vt:lpstr>TRABAJO SOBRE LOS ASPECTOS ESTRUCTURALES DE LA EMPRESA SURAVAL .SGR</vt:lpstr>
      <vt:lpstr>Diapositiva 2</vt:lpstr>
      <vt:lpstr>INTRODUCCIÓN</vt:lpstr>
      <vt:lpstr>LAS SGR: 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teresita</dc:creator>
  <cp:lastModifiedBy>teresita</cp:lastModifiedBy>
  <cp:revision>140</cp:revision>
  <dcterms:created xsi:type="dcterms:W3CDTF">2009-04-28T07:58:33Z</dcterms:created>
  <dcterms:modified xsi:type="dcterms:W3CDTF">2009-05-19T23:05:13Z</dcterms:modified>
</cp:coreProperties>
</file>